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7.jpeg" ContentType="image/jpeg"/>
  <Override PartName="/ppt/media/image8.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9.jpeg" ContentType="image/jpeg"/>
  <Override PartName="/ppt/notesSlides/notesSlide7.xml" ContentType="application/vnd.openxmlformats-officedocument.presentationml.notesSlide+xml"/>
  <Override PartName="/ppt/media/image10.jpeg" ContentType="image/jpeg"/>
  <Override PartName="/ppt/notesSlides/notesSlide8.xml" ContentType="application/vnd.openxmlformats-officedocument.presentationml.notesSlide+xml"/>
  <Override PartName="/ppt/media/image11.jpeg" ContentType="image/jpeg"/>
  <Override PartName="/ppt/media/image12.jpeg" ContentType="image/jpeg"/>
  <Override PartName="/ppt/notesSlides/notesSlide9.xml" ContentType="application/vnd.openxmlformats-officedocument.presentationml.notesSlide+xml"/>
  <Override PartName="/ppt/media/image13.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4.jpeg" ContentType="image/jpeg"/>
  <Override PartName="/ppt/media/image15.jpeg" ContentType="image/jpeg"/>
  <Override PartName="/ppt/media/image16.jpeg" ContentType="image/jpeg"/>
  <Override PartName="/ppt/notesSlides/notesSlide16.xml" ContentType="application/vnd.openxmlformats-officedocument.presentationml.notesSlide+xml"/>
  <Override PartName="/ppt/media/image17.jpeg" ContentType="image/jpeg"/>
  <Override PartName="/ppt/media/image18.jpeg" ContentType="image/jpeg"/>
  <Override PartName="/ppt/notesSlides/notesSlide17.xml" ContentType="application/vnd.openxmlformats-officedocument.presentationml.notesSlide+xml"/>
  <Override PartName="/ppt/media/image19.jpeg" ContentType="image/jpeg"/>
  <Override PartName="/ppt/notesSlides/notesSlide18.xml" ContentType="application/vnd.openxmlformats-officedocument.presentationml.notesSlide+xml"/>
  <Override PartName="/ppt/media/image20.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21.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22.jpeg" ContentType="image/jpeg"/>
  <Override PartName="/ppt/notesSlides/notesSlide23.xml" ContentType="application/vnd.openxmlformats-officedocument.presentationml.notesSlide+xml"/>
  <Override PartName="/ppt/media/image23.jpeg" ContentType="image/jpeg"/>
  <Override PartName="/ppt/notesSlides/notesSlide24.xml" ContentType="application/vnd.openxmlformats-officedocument.presentationml.notesSlide+xml"/>
  <Override PartName="/ppt/media/image24.jpeg" ContentType="image/jpeg"/>
  <Override PartName="/ppt/media/image25.jpeg" ContentType="image/jpeg"/>
  <Override PartName="/ppt/media/image26.jpeg" ContentType="image/jpeg"/>
  <Override PartName="/ppt/notesSlides/notesSlide25.xml" ContentType="application/vnd.openxmlformats-officedocument.presentationml.notesSlide+xml"/>
  <Override PartName="/ppt/media/image27.jpeg" ContentType="image/jpeg"/>
  <Override PartName="/ppt/media/image28.jpeg" ContentType="image/jpeg"/>
  <Override PartName="/ppt/notesSlides/notesSlide26.xml" ContentType="application/vnd.openxmlformats-officedocument.presentationml.notesSlide+xml"/>
  <Override PartName="/ppt/media/image29.jpeg" ContentType="image/jpeg"/>
  <Override PartName="/ppt/media/image30.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2" name="Shape 192"/>
          <p:cNvSpPr/>
          <p:nvPr>
            <p:ph type="sldImg"/>
          </p:nvPr>
        </p:nvSpPr>
        <p:spPr>
          <a:xfrm>
            <a:off x="1143000" y="685800"/>
            <a:ext cx="4572000" cy="3429000"/>
          </a:xfrm>
          <a:prstGeom prst="rect">
            <a:avLst/>
          </a:prstGeom>
        </p:spPr>
        <p:txBody>
          <a:bodyPr/>
          <a:lstStyle/>
          <a:p>
            <a:pPr/>
          </a:p>
        </p:txBody>
      </p:sp>
      <p:sp>
        <p:nvSpPr>
          <p:cNvPr id="193" name="Shape 1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And let’s put these interactions in the space-time of the city. To do this, we introduce a beautiful (and intuitive) concept from ‘time geography’ called the life path (this is the person’s trajectory in (urban) space-time; in physics the same concept is known as the worldline). Every one has a worldline, and big tech companies will keep track of yours, if you let them. This is not an abstract concept: you can measure life paths, e.g. with mobile devices.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We can also see (as in the figure above) how the SAMIs have changed in time, meaning how the relative performance of cities changes over time. Very few cities improve or degrade systematically, most just bump around close to zero, and this is why scaling is conserved… (we will make this point more precise below).</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These residuals change VERY slowly in time, meaning that the relative position of cities takes about a generation to change character. Bad news for political promises of fast change: fate of cities within an urban system is more similar than it may seem.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can do other interesting things with SAMIs, such as they mutual correlation (top line) and their spatial statistics. We see that there is some additional information to the independent scaling relations, showing some correlations between deviation in patents, income and violent crime: richer cities tend to have more patents and less crime, but I note a bunch of exceptions (cities far from the grey lines in the radar plots). The spatial statistics is also interesting: Note for example the start pattern between coastal California and the inland Valley, with radically different fates over  this period. Cities are more similar when they are close together but only within 200 km or so…</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Clustering these deviations (or their trajectories as done here) allows us to identify families of “kindred” cities. Note that there are different distances between trajectories leading to different families: typologies are never unique - they depend on quantity compared and the kind of comparison used.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Shape 394"/>
          <p:cNvSpPr/>
          <p:nvPr>
            <p:ph type="sldImg"/>
          </p:nvPr>
        </p:nvSpPr>
        <p:spPr>
          <a:prstGeom prst="rect">
            <a:avLst/>
          </a:prstGeom>
        </p:spPr>
        <p:txBody>
          <a:bodyPr/>
          <a:lstStyle/>
          <a:p>
            <a:pPr/>
          </a:p>
        </p:txBody>
      </p:sp>
      <p:sp>
        <p:nvSpPr>
          <p:cNvPr id="395" name="Shape 395"/>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is another view of the families of kindred cities from clustering. We can say that there are - for example- 4 families of cities (red dashed line) at 50% similarity.</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This kind of procedure is general, even if the stories that emerge for each city, and families of cities, are unique. Here it is for patents in Indian cities.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3" name="Shape 433"/>
          <p:cNvSpPr/>
          <p:nvPr>
            <p:ph type="sldImg"/>
          </p:nvPr>
        </p:nvSpPr>
        <p:spPr>
          <a:prstGeom prst="rect">
            <a:avLst/>
          </a:prstGeom>
        </p:spPr>
        <p:txBody>
          <a:bodyPr/>
          <a:lstStyle/>
          <a:p>
            <a:pPr/>
          </a:p>
        </p:txBody>
      </p:sp>
      <p:sp>
        <p:nvSpPr>
          <p:cNvPr id="434" name="Shape 434"/>
          <p:cNvSpPr/>
          <p:nvPr>
            <p:ph type="body" sz="quarter" idx="1"/>
          </p:nvPr>
        </p:nvSpPr>
        <p:spPr>
          <a:prstGeom prst="rect">
            <a:avLst/>
          </a:prstGeom>
        </p:spPr>
        <p:txBody>
          <a:bodyPr/>
          <a:lstStyle/>
          <a:p>
            <a:pPr/>
            <a:r>
              <a:t>Here is some information about these cities.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This is another example, studying the evolution of road congestion measures in US metro Areas. The behavior of the dats is somewhat strange at first perhaps, with larger cities much more congested (exponent larger than 7/6) but over time decays and seems to stay around that value. This is partly the result of smaller cities becoming more congested as A. shows.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And these are the families of cities, using the same methods.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This shows that depending on the type of distance between metrics in this case formalizing by the magnitude of the deviation or not, two cities may appear very similar (right) or not so much (left). So again, typologies (kindred city families) are contingent on these choices.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Scaling gives us the expected mean properties of each city, averaged over their entire population, as a function of population size. We have found a range of general properties of cities in this way. Now we want to look at the deviations from this average city : we want to start looking at the flavor of each city.</a:t>
            </a:r>
          </a:p>
          <a:p>
            <a:pPr defTabSz="584200">
              <a:lnSpc>
                <a:spcPct val="100000"/>
              </a:lnSpc>
              <a:defRPr>
                <a:latin typeface="Lucida Grande"/>
                <a:ea typeface="Lucida Grande"/>
                <a:cs typeface="Lucida Grande"/>
                <a:sym typeface="Lucida Grande"/>
              </a:defRPr>
            </a:pPr>
          </a:p>
          <a:p>
            <a:pPr defTabSz="584200">
              <a:lnSpc>
                <a:spcPct val="100000"/>
              </a:lnSpc>
              <a:defRPr>
                <a:latin typeface="Lucida Grande"/>
                <a:ea typeface="Lucida Grande"/>
                <a:cs typeface="Lucida Grande"/>
                <a:sym typeface="Lucida Grande"/>
              </a:defRPr>
            </a:pPr>
            <a:r>
              <a:t>Note that these are two faces of the same questions: we can only identify what is special about a city by contrast with a measure of what is general.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Shape 468"/>
          <p:cNvSpPr/>
          <p:nvPr>
            <p:ph type="sldImg"/>
          </p:nvPr>
        </p:nvSpPr>
        <p:spPr>
          <a:prstGeom prst="rect">
            <a:avLst/>
          </a:prstGeom>
        </p:spPr>
        <p:txBody>
          <a:bodyPr/>
          <a:lstStyle/>
          <a:p>
            <a:pPr/>
          </a:p>
        </p:txBody>
      </p:sp>
      <p:sp>
        <p:nvSpPr>
          <p:cNvPr id="469" name="Shape 469"/>
          <p:cNvSpPr/>
          <p:nvPr>
            <p:ph type="body" sz="quarter" idx="1"/>
          </p:nvPr>
        </p:nvSpPr>
        <p:spPr>
          <a:prstGeom prst="rect">
            <a:avLst/>
          </a:prstGeom>
        </p:spPr>
        <p:txBody>
          <a:bodyPr/>
          <a:lstStyle/>
          <a:p>
            <a:pPr/>
            <a:r>
              <a:t>This is an example for crime and various socioeconomic quantities in Brazil. Note that correlations are usually weak, but some of the structures are interesting.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And, coming back to China,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The statistical distribution of SAMIs in China : it is thought that this data is not great quality… but it is hard to assess errors and any biases. In general the standard deviations are larger than for other countries, suggesting perhaps larger random errors.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And here is the spatial and ranking analysis…</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p>
            <a:pPr/>
            <a:r>
              <a:t>With some stories. Ordos is a famous “ghost city” which over built its housing and infrastructure.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Cities of the greater Bay Area are known to be richer, but for a variety of reasons, from high tech to entertainment and gambling.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0" name="Shape 530"/>
          <p:cNvSpPr/>
          <p:nvPr>
            <p:ph type="sldImg"/>
          </p:nvPr>
        </p:nvSpPr>
        <p:spPr>
          <a:prstGeom prst="rect">
            <a:avLst/>
          </a:prstGeom>
        </p:spPr>
        <p:txBody>
          <a:bodyPr/>
          <a:lstStyle/>
          <a:p>
            <a:pPr/>
          </a:p>
        </p:txBody>
      </p:sp>
      <p:sp>
        <p:nvSpPr>
          <p:cNvPr id="531" name="Shape 531"/>
          <p:cNvSpPr/>
          <p:nvPr>
            <p:ph type="body" sz="quarter" idx="1"/>
          </p:nvPr>
        </p:nvSpPr>
        <p:spPr>
          <a:prstGeom prst="rect">
            <a:avLst/>
          </a:prstGeom>
        </p:spPr>
        <p:txBody>
          <a:bodyPr/>
          <a:lstStyle/>
          <a:p>
            <a:pPr/>
            <a:r>
              <a:t>The population used in these studies is the legal resident population (by the Hukou system): China’s immigration system.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8" name="Shape 538"/>
          <p:cNvSpPr/>
          <p:nvPr>
            <p:ph type="sldImg"/>
          </p:nvPr>
        </p:nvSpPr>
        <p:spPr>
          <a:prstGeom prst="rect">
            <a:avLst/>
          </a:prstGeom>
        </p:spPr>
        <p:txBody>
          <a:bodyPr/>
          <a:lstStyle/>
          <a:p>
            <a:pPr/>
          </a:p>
        </p:txBody>
      </p:sp>
      <p:sp>
        <p:nvSpPr>
          <p:cNvPr id="539" name="Shape 539"/>
          <p:cNvSpPr/>
          <p:nvPr>
            <p:ph type="body" sz="quarter" idx="1"/>
          </p:nvPr>
        </p:nvSpPr>
        <p:spPr>
          <a:prstGeom prst="rect">
            <a:avLst/>
          </a:prstGeom>
        </p:spPr>
        <p:txBody>
          <a:bodyPr/>
          <a:lstStyle/>
          <a:p>
            <a:pPr/>
            <a:r>
              <a:t>Notice that the majority of points for large cities are above the scaling line. This is a sign of a bias. Notice also that if the actual population of these cities is higher they would move to the right (as shown by the arrow). We can therefore use the scaling relation to estimate the missing population.</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8" name="Shape 548"/>
          <p:cNvSpPr/>
          <p:nvPr>
            <p:ph type="sldImg"/>
          </p:nvPr>
        </p:nvSpPr>
        <p:spPr>
          <a:prstGeom prst="rect">
            <a:avLst/>
          </a:prstGeom>
        </p:spPr>
        <p:txBody>
          <a:bodyPr/>
          <a:lstStyle/>
          <a:p>
            <a:pPr/>
          </a:p>
        </p:txBody>
      </p:sp>
      <p:sp>
        <p:nvSpPr>
          <p:cNvPr id="549" name="Shape 549"/>
          <p:cNvSpPr/>
          <p:nvPr>
            <p:ph type="body" sz="quarter" idx="1"/>
          </p:nvPr>
        </p:nvSpPr>
        <p:spPr>
          <a:prstGeom prst="rect">
            <a:avLst/>
          </a:prstGeom>
        </p:spPr>
        <p:txBody>
          <a:bodyPr/>
          <a:lstStyle/>
          <a:p>
            <a:pPr/>
            <a:r>
              <a:t>This gives a much better estimate of the population where there is census data.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Shape 553"/>
          <p:cNvSpPr/>
          <p:nvPr>
            <p:ph type="sldImg"/>
          </p:nvPr>
        </p:nvSpPr>
        <p:spPr>
          <a:prstGeom prst="rect">
            <a:avLst/>
          </a:prstGeom>
        </p:spPr>
        <p:txBody>
          <a:bodyPr/>
          <a:lstStyle/>
          <a:p>
            <a:pPr/>
          </a:p>
        </p:txBody>
      </p:sp>
      <p:sp>
        <p:nvSpPr>
          <p:cNvPr id="554" name="Shape 554"/>
          <p:cNvSpPr/>
          <p:nvPr>
            <p:ph type="body" sz="quarter" idx="1"/>
          </p:nvPr>
        </p:nvSpPr>
        <p:spPr>
          <a:prstGeom prst="rect">
            <a:avLst/>
          </a:prstGeom>
        </p:spPr>
        <p:txBody>
          <a:bodyPr/>
          <a:lstStyle/>
          <a:p>
            <a:pPr/>
            <a:r>
              <a:t>This idea that there is not a single general theory, but rather more global theories, that require additional details as we go down to each city, and then each neighborhood is very important. It is what allows us to connect general urban science with more particular observations and explanations in many social sciences.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One additional motivation for doing this, is that urban indicators (of “performance”) are often reported on a per capita basis, but scaling tells us that this is a biased measure as certain properties increase on average per capita with city size (superlinear) and others decrease (sublunar). In order to compare cities of different sizes we need to subtract their nonlinear scaling expectation from their actual measurement of performance.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Motivated by this idea, we call these deviations from scaling SAMIs; but they are simply the residuals \xi_i  of a scaling fit in log variables, as shown on the left. </a:t>
            </a:r>
          </a:p>
          <a:p>
            <a:pPr defTabSz="584200">
              <a:lnSpc>
                <a:spcPct val="100000"/>
              </a:lnSpc>
              <a:defRPr>
                <a:latin typeface="Lucida Grande"/>
                <a:ea typeface="Lucida Grande"/>
                <a:cs typeface="Lucida Grande"/>
                <a:sym typeface="Lucida Grande"/>
              </a:defRPr>
            </a:pPr>
            <a:r>
              <a:t>On the right, I show the statistical distribution of these residuals. Interestingly, they well described by a simple Gaussian (normal) distribution ! In the original (unlogged variables) this means that the statistics of these residuals (deviations from scaling) is approximately lognormal.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Here’s another trick (which I showed before), which is to “center” data, so that we remove temporal dynamics of the scaling pre-factor and of population. This means that each data cloud (in log-log variables) is centered at the origin of the plot (0,0).</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This is shown here graphically: A shows data for wages of UD MSAs across time, from 1969 to 2016. The yellow squares are the centers of each year’s data cloud. From A. to B. we center the data. The inset show the relative growth of the centers, which is a approximately a simple straight line. If you focus now on NYC you see that it has been varying just a little bit around the scaling expectation. These trajectories (for the most extreme cities) are shown in C, which cities improved and decreased in relative terms over time.  We see the rise of tech cities, and the decay (in wages) of cities like Las Vegas and Havasu (AZ).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It is interesting and instructive to learn about the detailed histories of each city: here’s Havasu n its own website…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It is (in)famous for having bought and relocated the London Bridge from London. Legend has it that they thought they were buying the more famous Tower Bridge, but I am not sure that is true.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One obvious thing we can do with residuals (SAMIs) is to rank them from highest (best in this case) to lowest (worse). This provides a city size-independent measure of their performance. Each of these cities now has a particular story to be different, from company town to border town; from tax haven to tech town, to post-industrial redevelopment.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p:spTree>
      <p:nvGrpSpPr>
        <p:cNvPr id="1" name=""/>
        <p:cNvGrpSpPr/>
        <p:nvPr/>
      </p:nvGrpSpPr>
      <p:grpSpPr>
        <a:xfrm>
          <a:off x="0" y="0"/>
          <a:ext cx="0" cy="0"/>
          <a:chOff x="0" y="0"/>
          <a:chExt cx="0" cy="0"/>
        </a:xfrm>
      </p:grpSpPr>
      <p:sp>
        <p:nvSpPr>
          <p:cNvPr id="158"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59"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66"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7"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74" name="Title Text"/>
          <p:cNvSpPr txBox="1"/>
          <p:nvPr>
            <p:ph type="title"/>
          </p:nvPr>
        </p:nvSpPr>
        <p:spPr>
          <a:xfrm>
            <a:off x="4833937" y="2303859"/>
            <a:ext cx="14716126" cy="4643438"/>
          </a:xfrm>
          <a:prstGeom prst="rect">
            <a:avLst/>
          </a:prstGeom>
        </p:spPr>
        <p:txBody>
          <a:bodyPr lIns="71437" tIns="71437" rIns="71437" bIns="71437" anchor="b">
            <a:noAutofit/>
          </a:bodyPr>
          <a:lstStyle>
            <a:lvl1pPr algn="ctr" defTabSz="821531">
              <a:lnSpc>
                <a:spcPct val="100000"/>
              </a:lnSpc>
              <a:defRPr b="0" spc="0" sz="11800">
                <a:latin typeface="Gill Sans"/>
                <a:ea typeface="Gill Sans"/>
                <a:cs typeface="Gill Sans"/>
                <a:sym typeface="Gill Sans"/>
              </a:defRPr>
            </a:lvl1pPr>
          </a:lstStyle>
          <a:p>
            <a:pPr/>
            <a:r>
              <a:t>Title Text</a:t>
            </a:r>
          </a:p>
        </p:txBody>
      </p:sp>
      <p:sp>
        <p:nvSpPr>
          <p:cNvPr id="175" name="Body Level One…"/>
          <p:cNvSpPr txBox="1"/>
          <p:nvPr>
            <p:ph type="body" sz="quarter" idx="1"/>
          </p:nvPr>
        </p:nvSpPr>
        <p:spPr>
          <a:xfrm>
            <a:off x="4833937" y="7072312"/>
            <a:ext cx="14716126" cy="1589485"/>
          </a:xfrm>
          <a:prstGeom prst="rect">
            <a:avLst/>
          </a:prstGeom>
        </p:spPr>
        <p:txBody>
          <a:bodyPr lIns="71437" tIns="71437" rIns="71437" bIns="71437">
            <a:noAutofit/>
          </a:bodyPr>
          <a:lstStyle>
            <a:lvl1pPr marL="0" indent="0" algn="ctr" defTabSz="821531">
              <a:lnSpc>
                <a:spcPct val="100000"/>
              </a:lnSpc>
              <a:spcBef>
                <a:spcPts val="0"/>
              </a:spcBef>
              <a:buSzTx/>
              <a:buNone/>
              <a:defRPr sz="5000">
                <a:latin typeface="Gill Sans"/>
                <a:ea typeface="Gill Sans"/>
                <a:cs typeface="Gill Sans"/>
                <a:sym typeface="Gill Sans"/>
              </a:defRPr>
            </a:lvl1pPr>
            <a:lvl2pPr marL="0" indent="0" algn="ctr" defTabSz="821531">
              <a:lnSpc>
                <a:spcPct val="100000"/>
              </a:lnSpc>
              <a:spcBef>
                <a:spcPts val="0"/>
              </a:spcBef>
              <a:buSzTx/>
              <a:buNone/>
              <a:defRPr sz="5000">
                <a:latin typeface="Gill Sans"/>
                <a:ea typeface="Gill Sans"/>
                <a:cs typeface="Gill Sans"/>
                <a:sym typeface="Gill Sans"/>
              </a:defRPr>
            </a:lvl2pPr>
            <a:lvl3pPr marL="0" indent="0" algn="ctr" defTabSz="821531">
              <a:lnSpc>
                <a:spcPct val="100000"/>
              </a:lnSpc>
              <a:spcBef>
                <a:spcPts val="0"/>
              </a:spcBef>
              <a:buSzTx/>
              <a:buNone/>
              <a:defRPr sz="5000">
                <a:latin typeface="Gill Sans"/>
                <a:ea typeface="Gill Sans"/>
                <a:cs typeface="Gill Sans"/>
                <a:sym typeface="Gill Sans"/>
              </a:defRPr>
            </a:lvl3pPr>
            <a:lvl4pPr marL="0" indent="0" algn="ctr" defTabSz="821531">
              <a:lnSpc>
                <a:spcPct val="100000"/>
              </a:lnSpc>
              <a:spcBef>
                <a:spcPts val="0"/>
              </a:spcBef>
              <a:buSzTx/>
              <a:buNone/>
              <a:defRPr sz="5000">
                <a:latin typeface="Gill Sans"/>
                <a:ea typeface="Gill Sans"/>
                <a:cs typeface="Gill Sans"/>
                <a:sym typeface="Gill Sans"/>
              </a:defRPr>
            </a:lvl4pPr>
            <a:lvl5pPr marL="0" indent="0" algn="ctr" defTabSz="821531">
              <a:lnSpc>
                <a:spcPct val="100000"/>
              </a:lnSpc>
              <a:spcBef>
                <a:spcPts val="0"/>
              </a:spcBef>
              <a:buSzTx/>
              <a:buNone/>
              <a:defRPr sz="50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76" name="Slide Number"/>
          <p:cNvSpPr txBox="1"/>
          <p:nvPr>
            <p:ph type="sldNum" sz="quarter" idx="2"/>
          </p:nvPr>
        </p:nvSpPr>
        <p:spPr>
          <a:xfrm>
            <a:off x="11952882" y="13038931"/>
            <a:ext cx="460376" cy="498476"/>
          </a:xfrm>
          <a:prstGeom prst="rect">
            <a:avLst/>
          </a:prstGeom>
        </p:spPr>
        <p:txBody>
          <a:bodyPr lIns="71437" tIns="71437" rIns="71437" bIns="71437"/>
          <a:lstStyle>
            <a:lvl1pPr defTabSz="821531">
              <a:defRPr sz="24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3"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84"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85"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86"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jpeg"/><Relationship Id="rId4" Type="http://schemas.openxmlformats.org/officeDocument/2006/relationships/image" Target="../media/image22.png"/><Relationship Id="rId5" Type="http://schemas.openxmlformats.org/officeDocument/2006/relationships/image" Target="../media/image8.jpeg"/><Relationship Id="rId6" Type="http://schemas.openxmlformats.org/officeDocument/2006/relationships/image" Target="../media/image23.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1.jpeg"/><Relationship Id="rId4" Type="http://schemas.openxmlformats.org/officeDocument/2006/relationships/image" Target="../media/image1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13.jpeg"/><Relationship Id="rId4" Type="http://schemas.openxmlformats.org/officeDocument/2006/relationships/image" Target="../media/image2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2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 Id="rId3" Type="http://schemas.openxmlformats.org/officeDocument/2006/relationships/image" Target="../media/image2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3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2" Type="http://schemas.openxmlformats.org/officeDocument/2006/relationships/image" Target="../media/image9.png"/><Relationship Id="rId13" Type="http://schemas.openxmlformats.org/officeDocument/2006/relationships/image" Target="../media/image10.png"/><Relationship Id="rId14" Type="http://schemas.openxmlformats.org/officeDocument/2006/relationships/image" Target="../media/image11.png"/><Relationship Id="rId15" Type="http://schemas.openxmlformats.org/officeDocument/2006/relationships/image" Target="../media/image12.png"/><Relationship Id="rId16" Type="http://schemas.openxmlformats.org/officeDocument/2006/relationships/image" Target="../media/image13.png"/><Relationship Id="rId17" Type="http://schemas.openxmlformats.org/officeDocument/2006/relationships/image" Target="../media/image14.png"/><Relationship Id="rId18" Type="http://schemas.openxmlformats.org/officeDocument/2006/relationships/image" Target="../media/image15.png"/><Relationship Id="rId19" Type="http://schemas.openxmlformats.org/officeDocument/2006/relationships/image" Target="../media/image16.png"/><Relationship Id="rId20" Type="http://schemas.openxmlformats.org/officeDocument/2006/relationships/image" Target="../media/image17.png"/><Relationship Id="rId21" Type="http://schemas.openxmlformats.org/officeDocument/2006/relationships/image" Target="../media/image1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jpeg"/><Relationship Id="rId4" Type="http://schemas.openxmlformats.org/officeDocument/2006/relationships/image" Target="../media/image35.png"/><Relationship Id="rId5"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jpeg"/><Relationship Id="rId3" Type="http://schemas.openxmlformats.org/officeDocument/2006/relationships/image" Target="../media/image16.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7.jpeg"/><Relationship Id="rId4" Type="http://schemas.openxmlformats.org/officeDocument/2006/relationships/image" Target="../media/image18.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1.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38.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2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4.jpeg"/><Relationship Id="rId4" Type="http://schemas.openxmlformats.org/officeDocument/2006/relationships/image" Target="../media/image25.jpeg"/><Relationship Id="rId5" Type="http://schemas.openxmlformats.org/officeDocument/2006/relationships/image" Target="../media/image26.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7.jpeg"/><Relationship Id="rId4" Type="http://schemas.openxmlformats.org/officeDocument/2006/relationships/image" Target="../media/image28.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9.jpeg"/><Relationship Id="rId4" Type="http://schemas.openxmlformats.org/officeDocument/2006/relationships/image" Target="../media/image30.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jpe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2.jpeg"/><Relationship Id="rId3" Type="http://schemas.openxmlformats.org/officeDocument/2006/relationships/image" Target="../media/image41.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3.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4.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5.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jpeg"/><Relationship Id="rId3" Type="http://schemas.openxmlformats.org/officeDocument/2006/relationships/image" Target="../media/image42.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8.jpe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9.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jpeg"/><Relationship Id="rId3" Type="http://schemas.openxmlformats.org/officeDocument/2006/relationships/image" Target="../media/image6.jpeg"/><Relationship Id="rId4" Type="http://schemas.openxmlformats.org/officeDocument/2006/relationships/image" Target="../media/image19.png"/><Relationship Id="rId5" Type="http://schemas.openxmlformats.org/officeDocument/2006/relationships/image" Target="../media/image20.png"/><Relationship Id="rId6" Type="http://schemas.openxmlformats.org/officeDocument/2006/relationships/image" Target="../media/image2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Lecture 9"/>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9</a:t>
            </a:r>
          </a:p>
        </p:txBody>
      </p:sp>
      <p:sp>
        <p:nvSpPr>
          <p:cNvPr id="196" name="The differences between cities, inequality and generating processes"/>
          <p:cNvSpPr txBox="1"/>
          <p:nvPr>
            <p:ph type="body" sz="quarter" idx="1"/>
          </p:nvPr>
        </p:nvSpPr>
        <p:spPr>
          <a:xfrm>
            <a:off x="1036406" y="5422846"/>
            <a:ext cx="20572813" cy="1428751"/>
          </a:xfrm>
          <a:prstGeom prst="rect">
            <a:avLst/>
          </a:prstGeom>
        </p:spPr>
        <p:txBody>
          <a:bodyPr/>
          <a:lstStyle>
            <a:lvl1pPr defTabSz="434340">
              <a:defRPr sz="4940">
                <a:solidFill>
                  <a:srgbClr val="5E5E5E"/>
                </a:solidFill>
                <a:latin typeface="Helvetica"/>
                <a:ea typeface="Helvetica"/>
                <a:cs typeface="Helvetica"/>
                <a:sym typeface="Helvetica"/>
              </a:defRPr>
            </a:lvl1pPr>
          </a:lstStyle>
          <a:p>
            <a:pPr/>
            <a:r>
              <a:t>The differences between cities, inequality and generating processes</a:t>
            </a:r>
          </a:p>
        </p:txBody>
      </p:sp>
      <p:sp>
        <p:nvSpPr>
          <p:cNvPr id="197" name="9.1 The differences between cities: scale independent performance indicators"/>
          <p:cNvSpPr txBox="1"/>
          <p:nvPr/>
        </p:nvSpPr>
        <p:spPr>
          <a:xfrm>
            <a:off x="1082105" y="8468289"/>
            <a:ext cx="20101535"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9.1 The differences between cities: scale independent performance indicators  </a:t>
            </a:r>
          </a:p>
        </p:txBody>
      </p:sp>
      <p:sp>
        <p:nvSpPr>
          <p:cNvPr id="198" name="©Luís M. A. Bettencourt   2024                                             @BettencourtLuis   bettencourt@uchicago.edu"/>
          <p:cNvSpPr txBox="1"/>
          <p:nvPr/>
        </p:nvSpPr>
        <p:spPr>
          <a:xfrm>
            <a:off x="950148" y="11619727"/>
            <a:ext cx="22483704" cy="477735"/>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©Luís M. A. Bettencourt   2024                                             @BettencourtLuis   bettencourt@uchicago.edu</a:t>
            </a:r>
          </a:p>
        </p:txBody>
      </p:sp>
      <p:sp>
        <p:nvSpPr>
          <p:cNvPr id="199" name="IUS 4.1"/>
          <p:cNvSpPr txBox="1"/>
          <p:nvPr/>
        </p:nvSpPr>
        <p:spPr>
          <a:xfrm>
            <a:off x="21919921" y="8529947"/>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4.1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Deviations from Scaling…"/>
          <p:cNvSpPr txBox="1"/>
          <p:nvPr>
            <p:ph type="title"/>
          </p:nvPr>
        </p:nvSpPr>
        <p:spPr>
          <a:xfrm>
            <a:off x="4566046" y="-321469"/>
            <a:ext cx="15537658" cy="3821907"/>
          </a:xfrm>
          <a:prstGeom prst="rect">
            <a:avLst/>
          </a:prstGeom>
        </p:spPr>
        <p:txBody>
          <a:bodyPr/>
          <a:lstStyle/>
          <a:p>
            <a:pPr>
              <a:defRPr sz="7400">
                <a:latin typeface="+mn-lt"/>
                <a:ea typeface="+mn-ea"/>
                <a:cs typeface="+mn-cs"/>
                <a:sym typeface="Helvetica Neue"/>
              </a:defRPr>
            </a:pPr>
            <a:r>
              <a:t>Deviations from Scaling</a:t>
            </a:r>
          </a:p>
          <a:p>
            <a:pPr>
              <a:defRPr sz="5400">
                <a:latin typeface="+mn-lt"/>
                <a:ea typeface="+mn-ea"/>
                <a:cs typeface="+mn-cs"/>
                <a:sym typeface="Helvetica Neue"/>
              </a:defRPr>
            </a:pPr>
            <a:r>
              <a:rPr b="1">
                <a:solidFill>
                  <a:srgbClr val="FF2600"/>
                </a:solidFill>
                <a:uFill>
                  <a:solidFill>
                    <a:srgbClr val="FF2600"/>
                  </a:solidFill>
                </a:uFill>
              </a:rPr>
              <a:t>S</a:t>
            </a:r>
            <a:r>
              <a:t>cale </a:t>
            </a:r>
            <a:r>
              <a:rPr b="1">
                <a:solidFill>
                  <a:srgbClr val="FF2600"/>
                </a:solidFill>
                <a:uFill>
                  <a:solidFill>
                    <a:srgbClr val="FF2600"/>
                  </a:solidFill>
                </a:uFill>
              </a:rPr>
              <a:t>A</a:t>
            </a:r>
            <a:r>
              <a:t>djusted </a:t>
            </a:r>
            <a:r>
              <a:rPr b="1">
                <a:solidFill>
                  <a:srgbClr val="FF2600"/>
                </a:solidFill>
                <a:uFill>
                  <a:solidFill>
                    <a:srgbClr val="FF2600"/>
                  </a:solidFill>
                </a:uFill>
              </a:rPr>
              <a:t>M</a:t>
            </a:r>
            <a:r>
              <a:t>etropolitan </a:t>
            </a:r>
            <a:r>
              <a:rPr b="1">
                <a:solidFill>
                  <a:srgbClr val="FF2600"/>
                </a:solidFill>
                <a:uFill>
                  <a:solidFill>
                    <a:srgbClr val="FF2600"/>
                  </a:solidFill>
                </a:uFill>
              </a:rPr>
              <a:t>I</a:t>
            </a:r>
            <a:r>
              <a:t>ndicator</a:t>
            </a:r>
            <a:r>
              <a:rPr>
                <a:solidFill>
                  <a:srgbClr val="FF2600"/>
                </a:solidFill>
                <a:uFill>
                  <a:solidFill>
                    <a:srgbClr val="FF2600"/>
                  </a:solidFill>
                </a:uFill>
              </a:rPr>
              <a:t>s</a:t>
            </a:r>
            <a:r>
              <a:rPr>
                <a:uFill>
                  <a:solidFill>
                    <a:srgbClr val="FF2600"/>
                  </a:solidFill>
                </a:uFill>
              </a:rPr>
              <a:t>:</a:t>
            </a:r>
            <a:r>
              <a:rPr>
                <a:solidFill>
                  <a:srgbClr val="FF2600"/>
                </a:solidFill>
                <a:uFill>
                  <a:solidFill>
                    <a:srgbClr val="FF2600"/>
                  </a:solidFill>
                </a:uFill>
              </a:rPr>
              <a:t> SAMIs</a:t>
            </a:r>
          </a:p>
        </p:txBody>
      </p:sp>
      <p:pic>
        <p:nvPicPr>
          <p:cNvPr id="281" name="image56.jpg" descr="image56.jpg"/>
          <p:cNvPicPr>
            <a:picLocks noChangeAspect="1"/>
          </p:cNvPicPr>
          <p:nvPr/>
        </p:nvPicPr>
        <p:blipFill>
          <a:blip r:embed="rId3">
            <a:extLst/>
          </a:blip>
          <a:srcRect l="6" t="0" r="6" b="0"/>
          <a:stretch>
            <a:fillRect/>
          </a:stretch>
        </p:blipFill>
        <p:spPr>
          <a:xfrm>
            <a:off x="3405187" y="3053953"/>
            <a:ext cx="8778876" cy="6584951"/>
          </a:xfrm>
          <a:prstGeom prst="rect">
            <a:avLst/>
          </a:prstGeom>
          <a:ln w="12700">
            <a:miter lim="400000"/>
          </a:ln>
        </p:spPr>
      </p:pic>
      <p:sp>
        <p:nvSpPr>
          <p:cNvPr id="282" name="What is the structure of each city’s deviation?…"/>
          <p:cNvSpPr txBox="1"/>
          <p:nvPr/>
        </p:nvSpPr>
        <p:spPr>
          <a:xfrm>
            <a:off x="4423171" y="11343085"/>
            <a:ext cx="13177076" cy="207168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buFont typeface="Optima"/>
              <a:defRPr sz="3800">
                <a:solidFill>
                  <a:srgbClr val="000000"/>
                </a:solidFill>
                <a:uFill>
                  <a:solidFill>
                    <a:srgbClr val="000000"/>
                  </a:solidFill>
                </a:uFill>
              </a:defRPr>
            </a:pPr>
            <a:r>
              <a:rPr sz="5000">
                <a:solidFill>
                  <a:srgbClr val="0433FF"/>
                </a:solidFill>
                <a:uFill>
                  <a:solidFill>
                    <a:srgbClr val="0433FF"/>
                  </a:solidFill>
                </a:uFill>
              </a:rPr>
              <a:t>What is the structure of each city’s deviation?</a:t>
            </a:r>
            <a:endParaRPr sz="5000">
              <a:solidFill>
                <a:srgbClr val="0433FF"/>
              </a:solidFill>
              <a:uFill>
                <a:solidFill>
                  <a:srgbClr val="0433FF"/>
                </a:solidFill>
              </a:uFill>
            </a:endParaRPr>
          </a:p>
          <a:p>
            <a:pPr algn="l" defTabSz="1821656">
              <a:buClr>
                <a:srgbClr val="000000"/>
              </a:buClr>
              <a:buFont typeface="Optima"/>
              <a:defRPr sz="3800">
                <a:solidFill>
                  <a:srgbClr val="000000"/>
                </a:solidFill>
                <a:uFill>
                  <a:solidFill>
                    <a:srgbClr val="000000"/>
                  </a:solidFill>
                </a:uFill>
              </a:defRPr>
            </a:pPr>
          </a:p>
          <a:p>
            <a:pPr algn="l" defTabSz="1821656">
              <a:buClr>
                <a:srgbClr val="FF2600"/>
              </a:buClr>
              <a:buFont typeface="Optima"/>
              <a:defRPr sz="3800">
                <a:solidFill>
                  <a:srgbClr val="FF4013"/>
                </a:solidFill>
                <a:uFill>
                  <a:solidFill>
                    <a:srgbClr val="FF4013"/>
                  </a:solidFill>
                </a:uFill>
              </a:defRPr>
            </a:pPr>
            <a:r>
              <a:t>What is </a:t>
            </a:r>
            <a:r>
              <a:t>Its “local flavor” of a city?</a:t>
            </a:r>
          </a:p>
        </p:txBody>
      </p:sp>
      <p:pic>
        <p:nvPicPr>
          <p:cNvPr id="283" name="temp.pdf" descr="temp.pdf"/>
          <p:cNvPicPr>
            <a:picLocks noChangeAspect="1"/>
          </p:cNvPicPr>
          <p:nvPr/>
        </p:nvPicPr>
        <p:blipFill>
          <a:blip r:embed="rId4">
            <a:extLst/>
          </a:blip>
          <a:stretch>
            <a:fillRect/>
          </a:stretch>
        </p:blipFill>
        <p:spPr>
          <a:xfrm>
            <a:off x="13446633" y="9805174"/>
            <a:ext cx="3884415" cy="1518048"/>
          </a:xfrm>
          <a:prstGeom prst="rect">
            <a:avLst/>
          </a:prstGeom>
          <a:ln w="12700">
            <a:miter lim="400000"/>
          </a:ln>
        </p:spPr>
      </p:pic>
      <p:pic>
        <p:nvPicPr>
          <p:cNvPr id="284" name="collapsed_wages_t-dist.jpg" descr="collapsed_wages_t-dist.jpg"/>
          <p:cNvPicPr>
            <a:picLocks noChangeAspect="1"/>
          </p:cNvPicPr>
          <p:nvPr/>
        </p:nvPicPr>
        <p:blipFill>
          <a:blip r:embed="rId5">
            <a:alphaModFix amt="70000"/>
            <a:extLst/>
          </a:blip>
          <a:stretch>
            <a:fillRect/>
          </a:stretch>
        </p:blipFill>
        <p:spPr>
          <a:xfrm>
            <a:off x="11557187" y="2917535"/>
            <a:ext cx="9157034" cy="6867775"/>
          </a:xfrm>
          <a:prstGeom prst="rect">
            <a:avLst/>
          </a:prstGeom>
          <a:ln w="12700">
            <a:miter lim="400000"/>
          </a:ln>
        </p:spPr>
      </p:pic>
      <p:pic>
        <p:nvPicPr>
          <p:cNvPr id="285" name="1986t-qq_plot.png" descr="1986t-qq_plot.png"/>
          <p:cNvPicPr>
            <a:picLocks noChangeAspect="1"/>
          </p:cNvPicPr>
          <p:nvPr/>
        </p:nvPicPr>
        <p:blipFill>
          <a:blip r:embed="rId6">
            <a:extLst/>
          </a:blip>
          <a:stretch>
            <a:fillRect/>
          </a:stretch>
        </p:blipFill>
        <p:spPr>
          <a:xfrm>
            <a:off x="16147203" y="5378036"/>
            <a:ext cx="3524722" cy="2643541"/>
          </a:xfrm>
          <a:prstGeom prst="rect">
            <a:avLst/>
          </a:prstGeom>
          <a:ln w="12700">
            <a:miter lim="400000"/>
          </a:ln>
        </p:spPr>
      </p:pic>
      <p:sp>
        <p:nvSpPr>
          <p:cNvPr id="286" name="Equation"/>
          <p:cNvSpPr txBox="1"/>
          <p:nvPr/>
        </p:nvSpPr>
        <p:spPr>
          <a:xfrm>
            <a:off x="6251055" y="9936826"/>
            <a:ext cx="3102665" cy="8429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i</m:t>
                      </m:r>
                    </m:sub>
                  </m:sSub>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0</m:t>
                      </m:r>
                    </m:sub>
                  </m:sSub>
                  <m:sSubSup>
                    <m:e>
                      <m:r>
                        <a:rPr xmlns:a="http://schemas.openxmlformats.org/drawingml/2006/main" sz="5100" i="1">
                          <a:solidFill>
                            <a:srgbClr val="000000"/>
                          </a:solidFill>
                          <a:latin typeface="Cambria Math" panose="02040503050406030204" pitchFamily="18" charset="0"/>
                        </a:rPr>
                        <m:t>N</m:t>
                      </m:r>
                    </m:e>
                    <m:sub>
                      <m:r>
                        <a:rPr xmlns:a="http://schemas.openxmlformats.org/drawingml/2006/main" sz="5100" i="1">
                          <a:solidFill>
                            <a:srgbClr val="000000"/>
                          </a:solidFill>
                          <a:latin typeface="Cambria Math" panose="02040503050406030204" pitchFamily="18" charset="0"/>
                        </a:rPr>
                        <m:t>i</m:t>
                      </m:r>
                    </m:sub>
                    <m:sup>
                      <m:r>
                        <a:rPr xmlns:a="http://schemas.openxmlformats.org/drawingml/2006/main" sz="5100" i="1">
                          <a:solidFill>
                            <a:srgbClr val="000000"/>
                          </a:solidFill>
                          <a:latin typeface="Cambria Math" panose="02040503050406030204" pitchFamily="18" charset="0"/>
                        </a:rPr>
                        <m:t>β</m:t>
                      </m:r>
                    </m:sup>
                  </m:sSubSup>
                  <m:sSup>
                    <m:e>
                      <m:r>
                        <a:rPr xmlns:a="http://schemas.openxmlformats.org/drawingml/2006/main" sz="5100" i="1">
                          <a:solidFill>
                            <a:srgbClr val="000000"/>
                          </a:solidFill>
                          <a:latin typeface="Cambria Math" panose="02040503050406030204" pitchFamily="18" charset="0"/>
                        </a:rPr>
                        <m:t>e</m:t>
                      </m:r>
                    </m:e>
                    <m:sup>
                      <m:sSub>
                        <m:e>
                          <m:r>
                            <a:rPr xmlns:a="http://schemas.openxmlformats.org/drawingml/2006/main" sz="5100" i="1">
                              <a:solidFill>
                                <a:srgbClr val="000000"/>
                              </a:solidFill>
                              <a:latin typeface="Cambria Math" panose="02040503050406030204" pitchFamily="18" charset="0"/>
                            </a:rPr>
                            <m:t>ξ</m:t>
                          </m:r>
                        </m:e>
                        <m:sub>
                          <m:r>
                            <a:rPr xmlns:a="http://schemas.openxmlformats.org/drawingml/2006/main" sz="5100" i="1">
                              <a:solidFill>
                                <a:srgbClr val="000000"/>
                              </a:solidFill>
                              <a:latin typeface="Cambria Math" panose="02040503050406030204" pitchFamily="18" charset="0"/>
                            </a:rPr>
                            <m:t>i</m:t>
                          </m:r>
                        </m:sub>
                      </m:sSub>
                    </m:sup>
                  </m:sSup>
                </m:oMath>
              </m:oMathPara>
            </a14:m>
            <a:endParaRPr sz="5100"/>
          </a:p>
        </p:txBody>
      </p:sp>
      <p:sp>
        <p:nvSpPr>
          <p:cNvPr id="287" name="Equation"/>
          <p:cNvSpPr txBox="1"/>
          <p:nvPr/>
        </p:nvSpPr>
        <p:spPr>
          <a:xfrm>
            <a:off x="6014080" y="5230819"/>
            <a:ext cx="490983" cy="8011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700" i="1">
                          <a:solidFill>
                            <a:srgbClr val="5E5E5E"/>
                          </a:solidFill>
                          <a:latin typeface="Cambria Math" panose="02040503050406030204" pitchFamily="18" charset="0"/>
                        </a:rPr>
                        <m:t>ξ</m:t>
                      </m:r>
                    </m:e>
                    <m:sub>
                      <m:r>
                        <a:rPr xmlns:a="http://schemas.openxmlformats.org/drawingml/2006/main" sz="6700" i="1">
                          <a:solidFill>
                            <a:srgbClr val="5E5E5E"/>
                          </a:solidFill>
                          <a:latin typeface="Cambria Math" panose="02040503050406030204" pitchFamily="18" charset="0"/>
                        </a:rPr>
                        <m:t>i</m:t>
                      </m:r>
                    </m:sub>
                  </m:sSub>
                </m:oMath>
              </m:oMathPara>
            </a14:m>
            <a:endParaRPr sz="6700">
              <a:solidFill>
                <a:srgbClr val="5E5E5E"/>
              </a:solidFill>
            </a:endParaRPr>
          </a:p>
        </p:txBody>
      </p:sp>
      <p:sp>
        <p:nvSpPr>
          <p:cNvPr id="288" name="Line"/>
          <p:cNvSpPr/>
          <p:nvPr/>
        </p:nvSpPr>
        <p:spPr>
          <a:xfrm flipV="1">
            <a:off x="7585272" y="6196250"/>
            <a:ext cx="1" cy="757556"/>
          </a:xfrm>
          <a:prstGeom prst="line">
            <a:avLst/>
          </a:prstGeom>
          <a:ln w="76200">
            <a:solidFill>
              <a:schemeClr val="accent3"/>
            </a:solidFill>
            <a:miter lim="400000"/>
            <a:headEnd type="triangle" len="sm"/>
            <a:tailEnd type="triangle" len="sm"/>
          </a:ln>
        </p:spPr>
        <p:txBody>
          <a:bodyPr lIns="50800" tIns="50800" rIns="50800" bIns="50800" anchor="ctr"/>
          <a:lstStyle/>
          <a:p>
            <a:pPr/>
          </a:p>
        </p:txBody>
      </p:sp>
      <p:sp>
        <p:nvSpPr>
          <p:cNvPr id="289" name="Line"/>
          <p:cNvSpPr/>
          <p:nvPr/>
        </p:nvSpPr>
        <p:spPr>
          <a:xfrm>
            <a:off x="6736579" y="5930061"/>
            <a:ext cx="473493" cy="446737"/>
          </a:xfrm>
          <a:prstGeom prst="line">
            <a:avLst/>
          </a:prstGeom>
          <a:ln w="25400">
            <a:solidFill>
              <a:srgbClr val="000000"/>
            </a:solidFill>
            <a:miter lim="400000"/>
            <a:tailEnd type="triangle"/>
          </a:ln>
        </p:spPr>
        <p:txBody>
          <a:bodyPr lIns="50800" tIns="50800" rIns="50800" bIns="50800" anchor="ctr"/>
          <a:lstStyle/>
          <a:p>
            <a:pPr/>
          </a:p>
        </p:txBody>
      </p:sp>
      <p:sp>
        <p:nvSpPr>
          <p:cNvPr id="290" name="https://journals.plos.org/plosone/article?id=10.1371/journal.pone.0013541"/>
          <p:cNvSpPr txBox="1"/>
          <p:nvPr/>
        </p:nvSpPr>
        <p:spPr>
          <a:xfrm>
            <a:off x="13392608" y="13106819"/>
            <a:ext cx="102360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https://journals.plos.org/plosone/article?id=10.1371/journal.pone.0013541</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Centering Data"/>
          <p:cNvSpPr txBox="1"/>
          <p:nvPr/>
        </p:nvSpPr>
        <p:spPr>
          <a:xfrm>
            <a:off x="10449468" y="1268843"/>
            <a:ext cx="3485065"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Centering Data</a:t>
            </a:r>
          </a:p>
        </p:txBody>
      </p:sp>
      <p:sp>
        <p:nvSpPr>
          <p:cNvPr id="295" name="Equation"/>
          <p:cNvSpPr txBox="1"/>
          <p:nvPr/>
        </p:nvSpPr>
        <p:spPr>
          <a:xfrm>
            <a:off x="5265022" y="3469206"/>
            <a:ext cx="4236031" cy="15668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den>
                  </m:f>
                  <m:limUpp>
                    <m:e>
                      <m:limLow>
                        <m:e>
                          <m:r>
                            <a:rPr xmlns:a="http://schemas.openxmlformats.org/drawingml/2006/main" sz="4200" i="1">
                              <a:solidFill>
                                <a:srgbClr val="000000"/>
                              </a:solidFill>
                              <a:latin typeface="Cambria Math" panose="02040503050406030204" pitchFamily="18" charset="0"/>
                            </a:rPr>
                            <m:t>∑</m:t>
                          </m:r>
                        </m:e>
                        <m:lim>
                          <m:r>
                            <a:rPr xmlns:a="http://schemas.openxmlformats.org/drawingml/2006/main" sz="4200" i="1">
                              <a:solidFill>
                                <a:srgbClr val="000000"/>
                              </a:solidFill>
                              <a:latin typeface="Cambria Math" panose="02040503050406030204" pitchFamily="18" charset="0"/>
                            </a:rPr>
                            <m:t>i</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lim>
                      </m:limLow>
                    </m:e>
                    <m:lim>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lim>
                  </m:limUpp>
                  <m:r>
                    <m:rPr>
                      <m:sty m:val="p"/>
                    </m:rPr>
                    <a:rPr xmlns:a="http://schemas.openxmlformats.org/drawingml/2006/main" sz="4200" i="1">
                      <a:solidFill>
                        <a:srgbClr val="000000"/>
                      </a:solidFill>
                      <a:latin typeface="Cambria Math" panose="02040503050406030204" pitchFamily="18" charset="0"/>
                    </a:rPr>
                    <m:t>ln</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i</m:t>
                      </m:r>
                    </m:sub>
                  </m:sSub>
                </m:oMath>
              </m:oMathPara>
            </a14:m>
            <a:endParaRPr sz="4200"/>
          </a:p>
        </p:txBody>
      </p:sp>
      <p:sp>
        <p:nvSpPr>
          <p:cNvPr id="296" name="Equation"/>
          <p:cNvSpPr txBox="1"/>
          <p:nvPr/>
        </p:nvSpPr>
        <p:spPr>
          <a:xfrm>
            <a:off x="13535809" y="3469206"/>
            <a:ext cx="4376112" cy="15668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den>
                  </m:f>
                  <m:limUpp>
                    <m:e>
                      <m:limLow>
                        <m:e>
                          <m:r>
                            <a:rPr xmlns:a="http://schemas.openxmlformats.org/drawingml/2006/main" sz="4200" i="1">
                              <a:solidFill>
                                <a:srgbClr val="000000"/>
                              </a:solidFill>
                              <a:latin typeface="Cambria Math" panose="02040503050406030204" pitchFamily="18" charset="0"/>
                            </a:rPr>
                            <m:t>∑</m:t>
                          </m:r>
                        </m:e>
                        <m:lim>
                          <m:r>
                            <a:rPr xmlns:a="http://schemas.openxmlformats.org/drawingml/2006/main" sz="4200" i="1">
                              <a:solidFill>
                                <a:srgbClr val="000000"/>
                              </a:solidFill>
                              <a:latin typeface="Cambria Math" panose="02040503050406030204" pitchFamily="18" charset="0"/>
                            </a:rPr>
                            <m:t>i</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lim>
                      </m:limLow>
                    </m:e>
                    <m:lim>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lim>
                  </m:limUpp>
                  <m:r>
                    <m:rPr>
                      <m:sty m:val="p"/>
                    </m:rPr>
                    <a:rPr xmlns:a="http://schemas.openxmlformats.org/drawingml/2006/main" sz="4200" i="1">
                      <a:solidFill>
                        <a:srgbClr val="000000"/>
                      </a:solidFill>
                      <a:latin typeface="Cambria Math" panose="02040503050406030204" pitchFamily="18" charset="0"/>
                    </a:rPr>
                    <m:t>ln</m:t>
                  </m:r>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i</m:t>
                      </m:r>
                    </m:sub>
                  </m:sSub>
                </m:oMath>
              </m:oMathPara>
            </a14:m>
            <a:endParaRPr sz="4200"/>
          </a:p>
        </p:txBody>
      </p:sp>
      <p:sp>
        <p:nvSpPr>
          <p:cNvPr id="297" name="Take the averages:"/>
          <p:cNvSpPr txBox="1"/>
          <p:nvPr/>
        </p:nvSpPr>
        <p:spPr>
          <a:xfrm>
            <a:off x="3513042" y="2779768"/>
            <a:ext cx="37839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averages:</a:t>
            </a:r>
          </a:p>
        </p:txBody>
      </p:sp>
      <p:sp>
        <p:nvSpPr>
          <p:cNvPr id="298" name="Take the scaling relation:"/>
          <p:cNvSpPr txBox="1"/>
          <p:nvPr/>
        </p:nvSpPr>
        <p:spPr>
          <a:xfrm>
            <a:off x="3534800" y="6052158"/>
            <a:ext cx="49710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scaling relation:</a:t>
            </a:r>
          </a:p>
        </p:txBody>
      </p:sp>
      <p:sp>
        <p:nvSpPr>
          <p:cNvPr id="299" name="Equation"/>
          <p:cNvSpPr txBox="1"/>
          <p:nvPr/>
        </p:nvSpPr>
        <p:spPr>
          <a:xfrm>
            <a:off x="8684216" y="11870852"/>
            <a:ext cx="7066053" cy="4565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β</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ξ</m:t>
                      </m:r>
                    </m:e>
                    <m:sub>
                      <m:r>
                        <a:rPr xmlns:a="http://schemas.openxmlformats.org/drawingml/2006/main" sz="3700" i="1">
                          <a:solidFill>
                            <a:srgbClr val="000000"/>
                          </a:solidFill>
                          <a:latin typeface="Cambria Math" panose="02040503050406030204" pitchFamily="18" charset="0"/>
                        </a:rPr>
                        <m:t>i</m:t>
                      </m:r>
                    </m:sub>
                  </m:sSub>
                </m:oMath>
              </m:oMathPara>
            </a14:m>
            <a:endParaRPr sz="3700"/>
          </a:p>
        </p:txBody>
      </p:sp>
      <p:sp>
        <p:nvSpPr>
          <p:cNvPr id="300" name="Equation"/>
          <p:cNvSpPr txBox="1"/>
          <p:nvPr/>
        </p:nvSpPr>
        <p:spPr>
          <a:xfrm>
            <a:off x="9840869" y="7793987"/>
            <a:ext cx="4742409" cy="44342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0</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β</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ξ</m:t>
                      </m:r>
                    </m:e>
                    <m:sub>
                      <m:r>
                        <a:rPr xmlns:a="http://schemas.openxmlformats.org/drawingml/2006/main" sz="3700" i="1">
                          <a:solidFill>
                            <a:srgbClr val="000000"/>
                          </a:solidFill>
                          <a:latin typeface="Cambria Math" panose="02040503050406030204" pitchFamily="18" charset="0"/>
                        </a:rPr>
                        <m:t>i</m:t>
                      </m:r>
                    </m:sub>
                  </m:sSub>
                </m:oMath>
              </m:oMathPara>
            </a14:m>
            <a:endParaRPr sz="3700"/>
          </a:p>
        </p:txBody>
      </p:sp>
      <p:sp>
        <p:nvSpPr>
          <p:cNvPr id="301" name="Equation"/>
          <p:cNvSpPr txBox="1"/>
          <p:nvPr/>
        </p:nvSpPr>
        <p:spPr>
          <a:xfrm>
            <a:off x="4293704" y="7594685"/>
            <a:ext cx="3102666" cy="8429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i</m:t>
                      </m:r>
                    </m:sub>
                  </m:sSub>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0</m:t>
                      </m:r>
                    </m:sub>
                  </m:sSub>
                  <m:sSubSup>
                    <m:e>
                      <m:r>
                        <a:rPr xmlns:a="http://schemas.openxmlformats.org/drawingml/2006/main" sz="5100" i="1">
                          <a:solidFill>
                            <a:srgbClr val="000000"/>
                          </a:solidFill>
                          <a:latin typeface="Cambria Math" panose="02040503050406030204" pitchFamily="18" charset="0"/>
                        </a:rPr>
                        <m:t>N</m:t>
                      </m:r>
                    </m:e>
                    <m:sub>
                      <m:r>
                        <a:rPr xmlns:a="http://schemas.openxmlformats.org/drawingml/2006/main" sz="5100" i="1">
                          <a:solidFill>
                            <a:srgbClr val="000000"/>
                          </a:solidFill>
                          <a:latin typeface="Cambria Math" panose="02040503050406030204" pitchFamily="18" charset="0"/>
                        </a:rPr>
                        <m:t>i</m:t>
                      </m:r>
                    </m:sub>
                    <m:sup>
                      <m:r>
                        <a:rPr xmlns:a="http://schemas.openxmlformats.org/drawingml/2006/main" sz="5100" i="1">
                          <a:solidFill>
                            <a:srgbClr val="000000"/>
                          </a:solidFill>
                          <a:latin typeface="Cambria Math" panose="02040503050406030204" pitchFamily="18" charset="0"/>
                        </a:rPr>
                        <m:t>β</m:t>
                      </m:r>
                    </m:sup>
                  </m:sSubSup>
                  <m:sSup>
                    <m:e>
                      <m:r>
                        <a:rPr xmlns:a="http://schemas.openxmlformats.org/drawingml/2006/main" sz="5100" i="1">
                          <a:solidFill>
                            <a:srgbClr val="000000"/>
                          </a:solidFill>
                          <a:latin typeface="Cambria Math" panose="02040503050406030204" pitchFamily="18" charset="0"/>
                        </a:rPr>
                        <m:t>e</m:t>
                      </m:r>
                    </m:e>
                    <m:sup>
                      <m:sSub>
                        <m:e>
                          <m:r>
                            <a:rPr xmlns:a="http://schemas.openxmlformats.org/drawingml/2006/main" sz="5100" i="1">
                              <a:solidFill>
                                <a:srgbClr val="000000"/>
                              </a:solidFill>
                              <a:latin typeface="Cambria Math" panose="02040503050406030204" pitchFamily="18" charset="0"/>
                            </a:rPr>
                            <m:t>ξ</m:t>
                          </m:r>
                        </m:e>
                        <m:sub>
                          <m:r>
                            <a:rPr xmlns:a="http://schemas.openxmlformats.org/drawingml/2006/main" sz="5100" i="1">
                              <a:solidFill>
                                <a:srgbClr val="000000"/>
                              </a:solidFill>
                              <a:latin typeface="Cambria Math" panose="02040503050406030204" pitchFamily="18" charset="0"/>
                            </a:rPr>
                            <m:t>i</m:t>
                          </m:r>
                        </m:sub>
                      </m:sSub>
                    </m:sup>
                  </m:sSup>
                </m:oMath>
              </m:oMathPara>
            </a14:m>
            <a:endParaRPr sz="5100"/>
          </a:p>
        </p:txBody>
      </p:sp>
      <p:sp>
        <p:nvSpPr>
          <p:cNvPr id="302" name="Equation"/>
          <p:cNvSpPr txBox="1"/>
          <p:nvPr/>
        </p:nvSpPr>
        <p:spPr>
          <a:xfrm>
            <a:off x="9129279" y="10229290"/>
            <a:ext cx="6143854" cy="42042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m:t>
                  </m:r>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m:rPr>
                      <m:sty m:val="p"/>
                    </m:rPr>
                    <a:rPr xmlns:a="http://schemas.openxmlformats.org/drawingml/2006/main" sz="3400" i="1">
                      <a:solidFill>
                        <a:srgbClr val="000000"/>
                      </a:solidFill>
                      <a:latin typeface="Cambria Math" panose="02040503050406030204" pitchFamily="18" charset="0"/>
                    </a:rPr>
                    <m:t>ln</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0</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β</m:t>
                  </m:r>
                  <m:r>
                    <m:rPr>
                      <m:sty m:val="p"/>
                    </m:rPr>
                    <a:rPr xmlns:a="http://schemas.openxmlformats.org/drawingml/2006/main" sz="3400" i="1">
                      <a:solidFill>
                        <a:srgbClr val="000000"/>
                      </a:solidFill>
                      <a:latin typeface="Cambria Math" panose="02040503050406030204" pitchFamily="18" charset="0"/>
                    </a:rPr>
                    <m:t>ln</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ξ</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303" name="scaling relation"/>
          <p:cNvSpPr txBox="1"/>
          <p:nvPr/>
        </p:nvSpPr>
        <p:spPr>
          <a:xfrm>
            <a:off x="3511593" y="8595470"/>
            <a:ext cx="2817242"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scaling relation</a:t>
            </a:r>
          </a:p>
        </p:txBody>
      </p:sp>
      <p:sp>
        <p:nvSpPr>
          <p:cNvPr id="304" name="take the logs"/>
          <p:cNvSpPr txBox="1"/>
          <p:nvPr/>
        </p:nvSpPr>
        <p:spPr>
          <a:xfrm>
            <a:off x="7418509" y="8583138"/>
            <a:ext cx="266143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logs</a:t>
            </a:r>
          </a:p>
        </p:txBody>
      </p:sp>
      <p:sp>
        <p:nvSpPr>
          <p:cNvPr id="305" name="Arrow"/>
          <p:cNvSpPr/>
          <p:nvPr/>
        </p:nvSpPr>
        <p:spPr>
          <a:xfrm>
            <a:off x="7980113" y="7594685"/>
            <a:ext cx="1538229" cy="836784"/>
          </a:xfrm>
          <a:prstGeom prst="rightArrow">
            <a:avLst>
              <a:gd name="adj1" fmla="val 26273"/>
              <a:gd name="adj2" fmla="val 92578"/>
            </a:avLst>
          </a:pr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6" name="Arrow"/>
          <p:cNvSpPr/>
          <p:nvPr/>
        </p:nvSpPr>
        <p:spPr>
          <a:xfrm rot="5400000">
            <a:off x="11855601" y="8812337"/>
            <a:ext cx="1538228" cy="836784"/>
          </a:xfrm>
          <a:prstGeom prst="rightArrow">
            <a:avLst>
              <a:gd name="adj1" fmla="val 26273"/>
              <a:gd name="adj2" fmla="val 92578"/>
            </a:avLst>
          </a:pr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7" name="take the average"/>
          <p:cNvSpPr txBox="1"/>
          <p:nvPr/>
        </p:nvSpPr>
        <p:spPr>
          <a:xfrm>
            <a:off x="13104911" y="8593353"/>
            <a:ext cx="339255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average</a:t>
            </a:r>
          </a:p>
        </p:txBody>
      </p:sp>
      <p:sp>
        <p:nvSpPr>
          <p:cNvPr id="308" name="Centered Variables"/>
          <p:cNvSpPr txBox="1"/>
          <p:nvPr/>
        </p:nvSpPr>
        <p:spPr>
          <a:xfrm>
            <a:off x="10491750" y="12996312"/>
            <a:ext cx="4265930"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Centered Variables</a:t>
            </a:r>
          </a:p>
        </p:txBody>
      </p:sp>
      <p:sp>
        <p:nvSpPr>
          <p:cNvPr id="309" name="Line"/>
          <p:cNvSpPr/>
          <p:nvPr/>
        </p:nvSpPr>
        <p:spPr>
          <a:xfrm>
            <a:off x="12303203" y="12580198"/>
            <a:ext cx="2310705" cy="1"/>
          </a:xfrm>
          <a:prstGeom prst="line">
            <a:avLst/>
          </a:prstGeom>
          <a:ln w="63500">
            <a:solidFill>
              <a:schemeClr val="accent5">
                <a:hueOff val="-82419"/>
                <a:satOff val="-9513"/>
                <a:lumOff val="-16343"/>
              </a:schemeClr>
            </a:solidFill>
            <a:miter lim="400000"/>
            <a:headEnd type="triangle" len="sm"/>
            <a:tailEnd type="triangle" len="sm"/>
          </a:ln>
        </p:spPr>
        <p:txBody>
          <a:bodyPr lIns="50800" tIns="50800" rIns="50800" bIns="50800" anchor="ctr"/>
          <a:lstStyle/>
          <a:p>
            <a:pPr/>
          </a:p>
        </p:txBody>
      </p:sp>
      <p:sp>
        <p:nvSpPr>
          <p:cNvPr id="310" name="Line"/>
          <p:cNvSpPr/>
          <p:nvPr/>
        </p:nvSpPr>
        <p:spPr>
          <a:xfrm>
            <a:off x="8819542" y="12703797"/>
            <a:ext cx="2310705" cy="1"/>
          </a:xfrm>
          <a:prstGeom prst="line">
            <a:avLst/>
          </a:prstGeom>
          <a:ln w="63500">
            <a:solidFill>
              <a:schemeClr val="accent5">
                <a:hueOff val="-82419"/>
                <a:satOff val="-9513"/>
                <a:lumOff val="-16343"/>
              </a:schemeClr>
            </a:solidFill>
            <a:miter lim="400000"/>
            <a:headEnd type="triangle" len="sm"/>
            <a:tailEnd type="triangle" len="sm"/>
          </a:ln>
        </p:spPr>
        <p:txBody>
          <a:bodyPr lIns="50800" tIns="50800" rIns="50800" bIns="50800" anchor="ctr"/>
          <a:lstStyle/>
          <a:p>
            <a:pPr/>
          </a:p>
        </p:txBody>
      </p:sp>
      <p:sp>
        <p:nvSpPr>
          <p:cNvPr id="311" name="Sample average"/>
          <p:cNvSpPr txBox="1"/>
          <p:nvPr/>
        </p:nvSpPr>
        <p:spPr>
          <a:xfrm>
            <a:off x="17478038" y="5209642"/>
            <a:ext cx="231587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Sample average</a:t>
            </a:r>
          </a:p>
        </p:txBody>
      </p:sp>
      <p:sp>
        <p:nvSpPr>
          <p:cNvPr id="312" name="A linear regression centeres at (0,0). Only 1 parameter left: slope"/>
          <p:cNvSpPr txBox="1"/>
          <p:nvPr/>
        </p:nvSpPr>
        <p:spPr>
          <a:xfrm>
            <a:off x="15175060" y="13066491"/>
            <a:ext cx="882548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A linear regression centeres at (0,0). Only 1 parameter left: slope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6" name="Screen Shot 2018-10-23 at 12.16.26 AM.jpg" descr="Screen Shot 2018-10-23 at 12.16.26 AM.jpg"/>
          <p:cNvPicPr>
            <a:picLocks noChangeAspect="1"/>
          </p:cNvPicPr>
          <p:nvPr/>
        </p:nvPicPr>
        <p:blipFill>
          <a:blip r:embed="rId3">
            <a:extLst/>
          </a:blip>
          <a:stretch>
            <a:fillRect/>
          </a:stretch>
        </p:blipFill>
        <p:spPr>
          <a:xfrm>
            <a:off x="3262312" y="572660"/>
            <a:ext cx="17859376" cy="13340954"/>
          </a:xfrm>
          <a:prstGeom prst="rect">
            <a:avLst/>
          </a:prstGeom>
          <a:ln w="12700">
            <a:miter lim="400000"/>
          </a:ln>
        </p:spPr>
      </p:pic>
      <p:sp>
        <p:nvSpPr>
          <p:cNvPr id="317" name="Equation"/>
          <p:cNvSpPr txBox="1"/>
          <p:nvPr/>
        </p:nvSpPr>
        <p:spPr>
          <a:xfrm>
            <a:off x="7294191" y="8076885"/>
            <a:ext cx="1654239" cy="5297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ξ</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0</m:t>
                  </m:r>
                </m:oMath>
              </m:oMathPara>
            </a14:m>
            <a:endParaRPr sz="4500"/>
          </a:p>
        </p:txBody>
      </p:sp>
      <p:sp>
        <p:nvSpPr>
          <p:cNvPr id="318" name="Equation"/>
          <p:cNvSpPr txBox="1"/>
          <p:nvPr/>
        </p:nvSpPr>
        <p:spPr>
          <a:xfrm>
            <a:off x="12250490" y="8803379"/>
            <a:ext cx="847675" cy="53808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ξ</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t</m:t>
                  </m:r>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319" name="Line"/>
          <p:cNvSpPr/>
          <p:nvPr/>
        </p:nvSpPr>
        <p:spPr>
          <a:xfrm>
            <a:off x="11173734" y="687530"/>
            <a:ext cx="3480796" cy="1"/>
          </a:xfrm>
          <a:prstGeom prst="line">
            <a:avLst/>
          </a:prstGeom>
          <a:ln w="101600">
            <a:solidFill>
              <a:srgbClr val="000000"/>
            </a:solidFill>
            <a:miter lim="400000"/>
            <a:tailEnd type="triangle"/>
          </a:ln>
        </p:spPr>
        <p:txBody>
          <a:bodyPr lIns="50800" tIns="50800" rIns="50800" bIns="50800" anchor="ctr"/>
          <a:lstStyle/>
          <a:p>
            <a:pPr/>
          </a:p>
        </p:txBody>
      </p:sp>
      <p:sp>
        <p:nvSpPr>
          <p:cNvPr id="320" name="centering"/>
          <p:cNvSpPr txBox="1"/>
          <p:nvPr/>
        </p:nvSpPr>
        <p:spPr>
          <a:xfrm>
            <a:off x="11976110" y="24756"/>
            <a:ext cx="187604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centering</a:t>
            </a:r>
          </a:p>
        </p:txBody>
      </p:sp>
      <p:sp>
        <p:nvSpPr>
          <p:cNvPr id="321" name="Normal"/>
          <p:cNvSpPr txBox="1"/>
          <p:nvPr/>
        </p:nvSpPr>
        <p:spPr>
          <a:xfrm>
            <a:off x="9053116" y="10815838"/>
            <a:ext cx="11747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433FF"/>
                </a:solidFill>
              </a:defRPr>
            </a:lvl1pPr>
          </a:lstStyle>
          <a:p>
            <a:pPr/>
            <a:r>
              <a:t>Normal</a:t>
            </a:r>
          </a:p>
        </p:txBody>
      </p:sp>
      <p:sp>
        <p:nvSpPr>
          <p:cNvPr id="322" name="Line"/>
          <p:cNvSpPr/>
          <p:nvPr/>
        </p:nvSpPr>
        <p:spPr>
          <a:xfrm>
            <a:off x="13412017" y="4523143"/>
            <a:ext cx="2774614"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323" name="Line"/>
          <p:cNvSpPr/>
          <p:nvPr/>
        </p:nvSpPr>
        <p:spPr>
          <a:xfrm flipV="1">
            <a:off x="16177114" y="4504388"/>
            <a:ext cx="1" cy="2193512"/>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Screen Shot 2021-10-26 at 11.04.08 AM.jpg" descr="Screen Shot 2021-10-26 at 11.04.08 AM.jpg"/>
          <p:cNvPicPr>
            <a:picLocks noChangeAspect="1"/>
          </p:cNvPicPr>
          <p:nvPr/>
        </p:nvPicPr>
        <p:blipFill>
          <a:blip r:embed="rId3">
            <a:extLst/>
          </a:blip>
          <a:stretch>
            <a:fillRect/>
          </a:stretch>
        </p:blipFill>
        <p:spPr>
          <a:xfrm>
            <a:off x="509038" y="1353776"/>
            <a:ext cx="21269504" cy="11008448"/>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Screen Shot 2021-10-26 at 11.04.34 AM.jpg" descr="Screen Shot 2021-10-26 at 11.04.34 AM.jpg"/>
          <p:cNvPicPr>
            <a:picLocks noChangeAspect="1"/>
          </p:cNvPicPr>
          <p:nvPr/>
        </p:nvPicPr>
        <p:blipFill>
          <a:blip r:embed="rId3">
            <a:extLst/>
          </a:blip>
          <a:stretch>
            <a:fillRect/>
          </a:stretch>
        </p:blipFill>
        <p:spPr>
          <a:xfrm>
            <a:off x="61771" y="64859"/>
            <a:ext cx="12966701" cy="9867901"/>
          </a:xfrm>
          <a:prstGeom prst="rect">
            <a:avLst/>
          </a:prstGeom>
          <a:ln w="12700">
            <a:miter lim="400000"/>
          </a:ln>
        </p:spPr>
      </p:pic>
      <p:pic>
        <p:nvPicPr>
          <p:cNvPr id="332" name="Screen Shot 2021-10-26 at 11.06.27 AM.jpg" descr="Screen Shot 2021-10-26 at 11.06.27 AM.jpg"/>
          <p:cNvPicPr>
            <a:picLocks noChangeAspect="1"/>
          </p:cNvPicPr>
          <p:nvPr/>
        </p:nvPicPr>
        <p:blipFill>
          <a:blip r:embed="rId4">
            <a:extLst/>
          </a:blip>
          <a:stretch>
            <a:fillRect/>
          </a:stretch>
        </p:blipFill>
        <p:spPr>
          <a:xfrm>
            <a:off x="9643848" y="7073450"/>
            <a:ext cx="11668161" cy="6308335"/>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droppedImage.jpg" descr="droppedImage.jpg"/>
          <p:cNvPicPr>
            <a:picLocks noChangeAspect="1"/>
          </p:cNvPicPr>
          <p:nvPr/>
        </p:nvPicPr>
        <p:blipFill>
          <a:blip r:embed="rId3">
            <a:extLst/>
          </a:blip>
          <a:srcRect l="27" t="0" r="27" b="0"/>
          <a:stretch>
            <a:fillRect/>
          </a:stretch>
        </p:blipFill>
        <p:spPr>
          <a:xfrm>
            <a:off x="4331777" y="4185757"/>
            <a:ext cx="7729579" cy="5929313"/>
          </a:xfrm>
          <a:prstGeom prst="rect">
            <a:avLst/>
          </a:prstGeom>
          <a:ln w="12700">
            <a:miter lim="400000"/>
          </a:ln>
        </p:spPr>
      </p:pic>
      <p:pic>
        <p:nvPicPr>
          <p:cNvPr id="337" name="droppedImage.pdf" descr="droppedImage.pdf"/>
          <p:cNvPicPr>
            <a:picLocks noChangeAspect="1"/>
          </p:cNvPicPr>
          <p:nvPr/>
        </p:nvPicPr>
        <p:blipFill>
          <a:blip r:embed="rId4">
            <a:extLst/>
          </a:blip>
          <a:stretch>
            <a:fillRect/>
          </a:stretch>
        </p:blipFill>
        <p:spPr>
          <a:xfrm>
            <a:off x="12600668" y="4114319"/>
            <a:ext cx="7807098" cy="6072189"/>
          </a:xfrm>
          <a:prstGeom prst="rect">
            <a:avLst/>
          </a:prstGeom>
          <a:ln w="12700">
            <a:miter lim="400000"/>
          </a:ln>
        </p:spPr>
      </p:pic>
      <p:sp>
        <p:nvSpPr>
          <p:cNvPr id="338" name="A."/>
          <p:cNvSpPr txBox="1"/>
          <p:nvPr/>
        </p:nvSpPr>
        <p:spPr>
          <a:xfrm>
            <a:off x="4252818" y="3529493"/>
            <a:ext cx="693701" cy="8124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A.</a:t>
            </a:r>
          </a:p>
        </p:txBody>
      </p:sp>
      <p:sp>
        <p:nvSpPr>
          <p:cNvPr id="339" name="B."/>
          <p:cNvSpPr txBox="1"/>
          <p:nvPr/>
        </p:nvSpPr>
        <p:spPr>
          <a:xfrm>
            <a:off x="12355666" y="3529493"/>
            <a:ext cx="704317" cy="8124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B.</a:t>
            </a:r>
          </a:p>
        </p:txBody>
      </p:sp>
      <p:sp>
        <p:nvSpPr>
          <p:cNvPr id="340" name="Rectangle"/>
          <p:cNvSpPr/>
          <p:nvPr/>
        </p:nvSpPr>
        <p:spPr>
          <a:xfrm>
            <a:off x="12352280" y="6096710"/>
            <a:ext cx="711090" cy="1785938"/>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1" name="Rectangle"/>
          <p:cNvSpPr/>
          <p:nvPr/>
        </p:nvSpPr>
        <p:spPr>
          <a:xfrm>
            <a:off x="3976233" y="5971694"/>
            <a:ext cx="711090" cy="1785939"/>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42" name="Equation"/>
          <p:cNvSpPr txBox="1"/>
          <p:nvPr/>
        </p:nvSpPr>
        <p:spPr>
          <a:xfrm>
            <a:off x="4115370" y="651154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343" name="Equation"/>
          <p:cNvSpPr txBox="1"/>
          <p:nvPr/>
        </p:nvSpPr>
        <p:spPr>
          <a:xfrm>
            <a:off x="12491417" y="651154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344" name="Ranking US Metropolitan Areas by Deviations from Scaling"/>
          <p:cNvSpPr txBox="1"/>
          <p:nvPr/>
        </p:nvSpPr>
        <p:spPr>
          <a:xfrm>
            <a:off x="5989016" y="1815652"/>
            <a:ext cx="134376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Ranking US Metropolitan Areas by Deviations from Scaling</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8" name="droppedImage.pdf" descr="droppedImage.pdf"/>
          <p:cNvPicPr>
            <a:picLocks noChangeAspect="1"/>
          </p:cNvPicPr>
          <p:nvPr/>
        </p:nvPicPr>
        <p:blipFill>
          <a:blip r:embed="rId3">
            <a:extLst/>
          </a:blip>
          <a:stretch>
            <a:fillRect/>
          </a:stretch>
        </p:blipFill>
        <p:spPr>
          <a:xfrm>
            <a:off x="3190875" y="3328541"/>
            <a:ext cx="9411891" cy="7058918"/>
          </a:xfrm>
          <a:prstGeom prst="rect">
            <a:avLst/>
          </a:prstGeom>
          <a:ln w="12700">
            <a:miter lim="400000"/>
          </a:ln>
        </p:spPr>
      </p:pic>
      <p:pic>
        <p:nvPicPr>
          <p:cNvPr id="349" name="droppedImage.pdf" descr="droppedImage.pdf"/>
          <p:cNvPicPr>
            <a:picLocks noChangeAspect="1"/>
          </p:cNvPicPr>
          <p:nvPr/>
        </p:nvPicPr>
        <p:blipFill>
          <a:blip r:embed="rId4">
            <a:extLst/>
          </a:blip>
          <a:stretch>
            <a:fillRect/>
          </a:stretch>
        </p:blipFill>
        <p:spPr>
          <a:xfrm>
            <a:off x="11781234" y="3328541"/>
            <a:ext cx="9411891" cy="7058918"/>
          </a:xfrm>
          <a:prstGeom prst="rect">
            <a:avLst/>
          </a:prstGeom>
          <a:ln w="12700">
            <a:miter lim="400000"/>
          </a:ln>
        </p:spPr>
      </p:pic>
      <p:sp>
        <p:nvSpPr>
          <p:cNvPr id="350" name="B."/>
          <p:cNvSpPr txBox="1"/>
          <p:nvPr/>
        </p:nvSpPr>
        <p:spPr>
          <a:xfrm>
            <a:off x="11848480" y="3355297"/>
            <a:ext cx="771627" cy="103591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800">
                <a:solidFill>
                  <a:srgbClr val="000000"/>
                </a:solidFill>
              </a:defRPr>
            </a:pPr>
            <a:r>
              <a:rPr sz="4600"/>
              <a:t>B</a:t>
            </a:r>
            <a:r>
              <a:t>.</a:t>
            </a:r>
          </a:p>
        </p:txBody>
      </p:sp>
      <p:sp>
        <p:nvSpPr>
          <p:cNvPr id="351" name="A."/>
          <p:cNvSpPr txBox="1"/>
          <p:nvPr/>
        </p:nvSpPr>
        <p:spPr>
          <a:xfrm>
            <a:off x="3248288" y="3355297"/>
            <a:ext cx="760528" cy="103591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800">
                <a:solidFill>
                  <a:srgbClr val="000000"/>
                </a:solidFill>
              </a:defRPr>
            </a:pPr>
            <a:r>
              <a:rPr sz="4600"/>
              <a:t>A</a:t>
            </a:r>
            <a:r>
              <a:t>.</a:t>
            </a:r>
          </a:p>
        </p:txBody>
      </p:sp>
      <p:sp>
        <p:nvSpPr>
          <p:cNvPr id="352" name="Rectangle"/>
          <p:cNvSpPr/>
          <p:nvPr/>
        </p:nvSpPr>
        <p:spPr>
          <a:xfrm>
            <a:off x="11956496" y="4310806"/>
            <a:ext cx="397023" cy="5165825"/>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3" name="Rectangle"/>
          <p:cNvSpPr/>
          <p:nvPr/>
        </p:nvSpPr>
        <p:spPr>
          <a:xfrm>
            <a:off x="3368614" y="4275087"/>
            <a:ext cx="397023" cy="5165826"/>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354" name="Equation"/>
          <p:cNvSpPr txBox="1"/>
          <p:nvPr/>
        </p:nvSpPr>
        <p:spPr>
          <a:xfrm>
            <a:off x="3412144" y="604723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355" name="Equation"/>
          <p:cNvSpPr txBox="1"/>
          <p:nvPr/>
        </p:nvSpPr>
        <p:spPr>
          <a:xfrm>
            <a:off x="12017886" y="6047239"/>
            <a:ext cx="432358" cy="7054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356" name="Ranking US Metropolitan Areas by Deviations from Scaling…"/>
          <p:cNvSpPr txBox="1"/>
          <p:nvPr/>
        </p:nvSpPr>
        <p:spPr>
          <a:xfrm>
            <a:off x="5989016" y="1510852"/>
            <a:ext cx="13437617" cy="1306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000000"/>
                </a:solidFill>
              </a:defRPr>
            </a:pPr>
            <a:r>
              <a:t>Ranking US Metropolitan Areas by Deviations from Scaling</a:t>
            </a:r>
          </a:p>
          <a:p>
            <a:pPr>
              <a:defRPr sz="4000">
                <a:solidFill>
                  <a:srgbClr val="000000"/>
                </a:solidFill>
              </a:defRPr>
            </a:pPr>
            <a:r>
              <a:t>over time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Temporal persistence of scaling deviations"/>
          <p:cNvSpPr txBox="1"/>
          <p:nvPr>
            <p:ph type="title"/>
          </p:nvPr>
        </p:nvSpPr>
        <p:spPr>
          <a:xfrm>
            <a:off x="4423171" y="0"/>
            <a:ext cx="15537658" cy="2893219"/>
          </a:xfrm>
          <a:prstGeom prst="rect">
            <a:avLst/>
          </a:prstGeom>
        </p:spPr>
        <p:txBody>
          <a:bodyPr/>
          <a:lstStyle/>
          <a:p>
            <a:pPr/>
            <a:r>
              <a:rPr>
                <a:latin typeface="Helvetica Neue Light"/>
                <a:ea typeface="Helvetica Neue Light"/>
                <a:cs typeface="Helvetica Neue Light"/>
                <a:sym typeface="Helvetica Neue Light"/>
              </a:rPr>
              <a:t>Temporal persistence</a:t>
            </a:r>
            <a:br>
              <a:rPr>
                <a:latin typeface="Optima"/>
                <a:ea typeface="Optima"/>
                <a:cs typeface="Optima"/>
                <a:sym typeface="Optima"/>
              </a:rPr>
            </a:br>
            <a:r>
              <a:rPr sz="5200">
                <a:solidFill>
                  <a:srgbClr val="797979"/>
                </a:solidFill>
                <a:uFill>
                  <a:solidFill>
                    <a:srgbClr val="797979"/>
                  </a:solidFill>
                </a:uFill>
                <a:latin typeface="+mn-lt"/>
                <a:ea typeface="+mn-ea"/>
                <a:cs typeface="+mn-cs"/>
                <a:sym typeface="Helvetica Neue"/>
              </a:rPr>
              <a:t>of scaling deviations</a:t>
            </a:r>
          </a:p>
        </p:txBody>
      </p:sp>
      <p:pic>
        <p:nvPicPr>
          <p:cNvPr id="361" name="image62.png" descr="image62.png"/>
          <p:cNvPicPr>
            <a:picLocks noChangeAspect="1"/>
          </p:cNvPicPr>
          <p:nvPr/>
        </p:nvPicPr>
        <p:blipFill>
          <a:blip r:embed="rId3">
            <a:extLst/>
          </a:blip>
          <a:stretch>
            <a:fillRect/>
          </a:stretch>
        </p:blipFill>
        <p:spPr>
          <a:xfrm>
            <a:off x="5941218" y="2750343"/>
            <a:ext cx="12811126" cy="9608345"/>
          </a:xfrm>
          <a:prstGeom prst="rect">
            <a:avLst/>
          </a:prstGeom>
          <a:ln w="12700">
            <a:miter lim="400000"/>
          </a:ln>
        </p:spPr>
      </p:pic>
      <p:sp>
        <p:nvSpPr>
          <p:cNvPr id="362" name="Persistence times are in the order of a few decades !"/>
          <p:cNvSpPr txBox="1"/>
          <p:nvPr/>
        </p:nvSpPr>
        <p:spPr>
          <a:xfrm>
            <a:off x="5119687" y="12358687"/>
            <a:ext cx="14780967" cy="8255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defRPr sz="4800">
                <a:solidFill>
                  <a:srgbClr val="000000"/>
                </a:solidFill>
                <a:uFill>
                  <a:solidFill>
                    <a:srgbClr val="000000"/>
                  </a:solidFill>
                </a:uFill>
              </a:defRPr>
            </a:pPr>
            <a:r>
              <a:t>Persistence times are in the order of a </a:t>
            </a:r>
            <a:r>
              <a:rPr>
                <a:solidFill>
                  <a:srgbClr val="FF2600"/>
                </a:solidFill>
                <a:uFill>
                  <a:solidFill>
                    <a:srgbClr val="FF2600"/>
                  </a:solidFill>
                </a:uFill>
              </a:rPr>
              <a:t>few decades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droppedImage.pdf" descr="droppedImage.pdf"/>
          <p:cNvPicPr>
            <a:picLocks noChangeAspect="1"/>
          </p:cNvPicPr>
          <p:nvPr/>
        </p:nvPicPr>
        <p:blipFill>
          <a:blip r:embed="rId3">
            <a:extLst/>
          </a:blip>
          <a:stretch>
            <a:fillRect/>
          </a:stretch>
        </p:blipFill>
        <p:spPr>
          <a:xfrm>
            <a:off x="3048000" y="1346200"/>
            <a:ext cx="6268641" cy="5357813"/>
          </a:xfrm>
          <a:prstGeom prst="rect">
            <a:avLst/>
          </a:prstGeom>
          <a:ln w="12700">
            <a:miter lim="400000"/>
          </a:ln>
        </p:spPr>
      </p:pic>
      <p:pic>
        <p:nvPicPr>
          <p:cNvPr id="367" name="droppedImage.pdf" descr="droppedImage.pdf"/>
          <p:cNvPicPr>
            <a:picLocks noChangeAspect="1"/>
          </p:cNvPicPr>
          <p:nvPr/>
        </p:nvPicPr>
        <p:blipFill>
          <a:blip r:embed="rId4">
            <a:extLst/>
          </a:blip>
          <a:stretch>
            <a:fillRect/>
          </a:stretch>
        </p:blipFill>
        <p:spPr>
          <a:xfrm>
            <a:off x="15192375" y="1346200"/>
            <a:ext cx="6145727" cy="5357813"/>
          </a:xfrm>
          <a:prstGeom prst="rect">
            <a:avLst/>
          </a:prstGeom>
          <a:ln w="12700">
            <a:miter lim="400000"/>
          </a:ln>
        </p:spPr>
      </p:pic>
      <p:pic>
        <p:nvPicPr>
          <p:cNvPr id="368" name="droppedImage.pdf" descr="droppedImage.pdf"/>
          <p:cNvPicPr>
            <a:picLocks noChangeAspect="1"/>
          </p:cNvPicPr>
          <p:nvPr/>
        </p:nvPicPr>
        <p:blipFill>
          <a:blip r:embed="rId5">
            <a:extLst/>
          </a:blip>
          <a:stretch>
            <a:fillRect/>
          </a:stretch>
        </p:blipFill>
        <p:spPr>
          <a:xfrm>
            <a:off x="9316640" y="1346200"/>
            <a:ext cx="6197204" cy="5362965"/>
          </a:xfrm>
          <a:prstGeom prst="rect">
            <a:avLst/>
          </a:prstGeom>
          <a:ln w="12700">
            <a:miter lim="400000"/>
          </a:ln>
        </p:spPr>
      </p:pic>
      <p:pic>
        <p:nvPicPr>
          <p:cNvPr id="369" name="droppedImage.pdf" descr="droppedImage.pdf"/>
          <p:cNvPicPr>
            <a:picLocks noChangeAspect="1"/>
          </p:cNvPicPr>
          <p:nvPr/>
        </p:nvPicPr>
        <p:blipFill>
          <a:blip r:embed="rId6">
            <a:extLst/>
          </a:blip>
          <a:stretch>
            <a:fillRect/>
          </a:stretch>
        </p:blipFill>
        <p:spPr>
          <a:xfrm>
            <a:off x="3048000" y="8055371"/>
            <a:ext cx="10144125" cy="5223792"/>
          </a:xfrm>
          <a:prstGeom prst="rect">
            <a:avLst/>
          </a:prstGeom>
          <a:ln w="12700">
            <a:miter lim="400000"/>
          </a:ln>
        </p:spPr>
      </p:pic>
      <p:pic>
        <p:nvPicPr>
          <p:cNvPr id="370" name="droppedImage.pdf" descr="droppedImage.pdf"/>
          <p:cNvPicPr>
            <a:picLocks noChangeAspect="1"/>
          </p:cNvPicPr>
          <p:nvPr/>
        </p:nvPicPr>
        <p:blipFill>
          <a:blip r:embed="rId7">
            <a:extLst/>
          </a:blip>
          <a:stretch>
            <a:fillRect/>
          </a:stretch>
        </p:blipFill>
        <p:spPr>
          <a:xfrm>
            <a:off x="13281421" y="7430293"/>
            <a:ext cx="8537524" cy="6393657"/>
          </a:xfrm>
          <a:prstGeom prst="rect">
            <a:avLst/>
          </a:prstGeom>
          <a:ln w="12700">
            <a:miter lim="400000"/>
          </a:ln>
        </p:spPr>
      </p:pic>
      <p:sp>
        <p:nvSpPr>
          <p:cNvPr id="371" name="A."/>
          <p:cNvSpPr/>
          <p:nvPr/>
        </p:nvSpPr>
        <p:spPr>
          <a:xfrm>
            <a:off x="3551048" y="1399778"/>
            <a:ext cx="693701"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A.</a:t>
            </a:r>
          </a:p>
        </p:txBody>
      </p:sp>
      <p:sp>
        <p:nvSpPr>
          <p:cNvPr id="372" name="B."/>
          <p:cNvSpPr/>
          <p:nvPr/>
        </p:nvSpPr>
        <p:spPr>
          <a:xfrm>
            <a:off x="9652168" y="1399778"/>
            <a:ext cx="704317"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B.</a:t>
            </a:r>
          </a:p>
        </p:txBody>
      </p:sp>
      <p:sp>
        <p:nvSpPr>
          <p:cNvPr id="373" name="C."/>
          <p:cNvSpPr/>
          <p:nvPr/>
        </p:nvSpPr>
        <p:spPr>
          <a:xfrm>
            <a:off x="15317416" y="1399778"/>
            <a:ext cx="724993"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C.</a:t>
            </a:r>
          </a:p>
        </p:txBody>
      </p:sp>
      <p:sp>
        <p:nvSpPr>
          <p:cNvPr id="374" name="E."/>
          <p:cNvSpPr/>
          <p:nvPr/>
        </p:nvSpPr>
        <p:spPr>
          <a:xfrm>
            <a:off x="13449955" y="7163511"/>
            <a:ext cx="673024"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E.</a:t>
            </a:r>
          </a:p>
        </p:txBody>
      </p:sp>
      <p:sp>
        <p:nvSpPr>
          <p:cNvPr id="375" name="D."/>
          <p:cNvSpPr/>
          <p:nvPr/>
        </p:nvSpPr>
        <p:spPr>
          <a:xfrm>
            <a:off x="3045756" y="7163511"/>
            <a:ext cx="724993"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D.</a:t>
            </a:r>
          </a:p>
        </p:txBody>
      </p:sp>
      <p:sp>
        <p:nvSpPr>
          <p:cNvPr id="376" name="Correlations between deviations and spatial structure"/>
          <p:cNvSpPr txBox="1"/>
          <p:nvPr/>
        </p:nvSpPr>
        <p:spPr>
          <a:xfrm>
            <a:off x="5653883" y="253142"/>
            <a:ext cx="1232662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Correlations between deviations and spatial structure </a:t>
            </a:r>
          </a:p>
        </p:txBody>
      </p:sp>
      <p:sp>
        <p:nvSpPr>
          <p:cNvPr id="377" name="Cross correlations explain only 5-15% of the variation."/>
          <p:cNvSpPr txBox="1"/>
          <p:nvPr/>
        </p:nvSpPr>
        <p:spPr>
          <a:xfrm>
            <a:off x="6497072" y="6624485"/>
            <a:ext cx="16536279" cy="13081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797979"/>
              </a:buClr>
              <a:buFont typeface="Optima"/>
              <a:defRPr sz="3800">
                <a:solidFill>
                  <a:srgbClr val="000000"/>
                </a:solidFill>
                <a:uFill>
                  <a:solidFill>
                    <a:srgbClr val="000000"/>
                  </a:solidFill>
                </a:uFill>
              </a:defRPr>
            </a:pPr>
            <a:r>
              <a:rPr>
                <a:solidFill>
                  <a:srgbClr val="797979"/>
                </a:solidFill>
                <a:uFill>
                  <a:solidFill>
                    <a:srgbClr val="797979"/>
                  </a:solidFill>
                </a:uFill>
              </a:rPr>
              <a:t>Cross correlations explain only </a:t>
            </a:r>
            <a:r>
              <a:rPr>
                <a:solidFill>
                  <a:srgbClr val="FF2600"/>
                </a:solidFill>
                <a:uFill>
                  <a:solidFill>
                    <a:srgbClr val="FF2600"/>
                  </a:solidFill>
                </a:uFill>
              </a:rPr>
              <a:t>5-15% </a:t>
            </a:r>
            <a:r>
              <a:rPr>
                <a:solidFill>
                  <a:srgbClr val="797979"/>
                </a:solidFill>
                <a:uFill>
                  <a:solidFill>
                    <a:srgbClr val="797979"/>
                  </a:solidFill>
                </a:uFill>
              </a:rPr>
              <a:t>of the variation.</a:t>
            </a:r>
          </a:p>
        </p:txBody>
      </p:sp>
      <p:sp>
        <p:nvSpPr>
          <p:cNvPr id="378" name="income"/>
          <p:cNvSpPr txBox="1"/>
          <p:nvPr/>
        </p:nvSpPr>
        <p:spPr>
          <a:xfrm>
            <a:off x="1781464" y="8635843"/>
            <a:ext cx="1491997"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age66.png" descr="image66.png"/>
          <p:cNvPicPr>
            <a:picLocks noChangeAspect="1"/>
          </p:cNvPicPr>
          <p:nvPr/>
        </p:nvPicPr>
        <p:blipFill>
          <a:blip r:embed="rId3">
            <a:extLst/>
          </a:blip>
          <a:stretch>
            <a:fillRect/>
          </a:stretch>
        </p:blipFill>
        <p:spPr>
          <a:xfrm>
            <a:off x="8088986" y="1047491"/>
            <a:ext cx="12644438" cy="12644438"/>
          </a:xfrm>
          <a:prstGeom prst="rect">
            <a:avLst/>
          </a:prstGeom>
          <a:ln w="12700">
            <a:miter lim="400000"/>
          </a:ln>
        </p:spPr>
      </p:pic>
      <p:sp>
        <p:nvSpPr>
          <p:cNvPr id="383" name="Heat maps from Urban History Clustering Analysis"/>
          <p:cNvSpPr txBox="1"/>
          <p:nvPr/>
        </p:nvSpPr>
        <p:spPr>
          <a:xfrm>
            <a:off x="7442362" y="125015"/>
            <a:ext cx="13937685" cy="8763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lvl1pPr algn="l" defTabSz="1821656">
              <a:buClr>
                <a:srgbClr val="000000"/>
              </a:buClr>
              <a:defRPr sz="5000">
                <a:solidFill>
                  <a:srgbClr val="000000"/>
                </a:solidFill>
                <a:uFill>
                  <a:solidFill>
                    <a:srgbClr val="000000"/>
                  </a:solidFill>
                </a:uFill>
                <a:latin typeface="Helvetica Neue Light"/>
                <a:ea typeface="Helvetica Neue Light"/>
                <a:cs typeface="Helvetica Neue Light"/>
                <a:sym typeface="Helvetica Neue Light"/>
              </a:defRPr>
            </a:lvl1pPr>
          </a:lstStyle>
          <a:p>
            <a:pPr/>
            <a:r>
              <a:t>Heat maps from Urban History Clustering Analysis</a:t>
            </a:r>
          </a:p>
        </p:txBody>
      </p:sp>
      <p:sp>
        <p:nvSpPr>
          <p:cNvPr id="384" name="income"/>
          <p:cNvSpPr txBox="1"/>
          <p:nvPr/>
        </p:nvSpPr>
        <p:spPr>
          <a:xfrm>
            <a:off x="7077101" y="3005181"/>
            <a:ext cx="1491997"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a:t>
            </a:r>
          </a:p>
        </p:txBody>
      </p:sp>
      <p:sp>
        <p:nvSpPr>
          <p:cNvPr id="385" name="The concept of kindred cities"/>
          <p:cNvSpPr txBox="1"/>
          <p:nvPr/>
        </p:nvSpPr>
        <p:spPr>
          <a:xfrm>
            <a:off x="294565" y="549931"/>
            <a:ext cx="55730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concept of kindred cities</a:t>
            </a:r>
          </a:p>
        </p:txBody>
      </p:sp>
      <p:sp>
        <p:nvSpPr>
          <p:cNvPr id="386" name="cities with similar histories of exceptionality"/>
          <p:cNvSpPr txBox="1"/>
          <p:nvPr/>
        </p:nvSpPr>
        <p:spPr>
          <a:xfrm>
            <a:off x="428903" y="1598718"/>
            <a:ext cx="60746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cities with similar histories of exceptionality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3">
            <a:extLst/>
          </a:blip>
          <a:stretch>
            <a:fillRect/>
          </a:stretch>
        </p:blipFill>
        <p:spPr>
          <a:xfrm>
            <a:off x="4125815" y="9629116"/>
            <a:ext cx="1838479" cy="4017415"/>
          </a:xfrm>
          <a:prstGeom prst="rect">
            <a:avLst/>
          </a:prstGeom>
          <a:ln w="12700">
            <a:miter lim="400000"/>
          </a:ln>
        </p:spPr>
      </p:pic>
      <p:pic>
        <p:nvPicPr>
          <p:cNvPr id="202"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pic>
        <p:nvPicPr>
          <p:cNvPr id="203" name="Line Line" descr="Line Line"/>
          <p:cNvPicPr>
            <a:picLocks noChangeAspect="0"/>
          </p:cNvPicPr>
          <p:nvPr/>
        </p:nvPicPr>
        <p:blipFill>
          <a:blip r:embed="rId5">
            <a:extLst/>
          </a:blip>
          <a:stretch>
            <a:fillRect/>
          </a:stretch>
        </p:blipFill>
        <p:spPr>
          <a:xfrm rot="10800000">
            <a:off x="7014131" y="9668782"/>
            <a:ext cx="4117771" cy="139701"/>
          </a:xfrm>
          <a:prstGeom prst="rect">
            <a:avLst/>
          </a:prstGeom>
        </p:spPr>
      </p:pic>
      <p:pic>
        <p:nvPicPr>
          <p:cNvPr id="205" name="Line Line" descr="Line Line"/>
          <p:cNvPicPr>
            <a:picLocks noChangeAspect="0"/>
          </p:cNvPicPr>
          <p:nvPr/>
        </p:nvPicPr>
        <p:blipFill>
          <a:blip r:embed="rId6">
            <a:extLst/>
          </a:blip>
          <a:stretch>
            <a:fillRect/>
          </a:stretch>
        </p:blipFill>
        <p:spPr>
          <a:xfrm rot="16200000">
            <a:off x="9053969" y="7732255"/>
            <a:ext cx="4043427" cy="139701"/>
          </a:xfrm>
          <a:prstGeom prst="rect">
            <a:avLst/>
          </a:prstGeom>
        </p:spPr>
      </p:pic>
      <p:pic>
        <p:nvPicPr>
          <p:cNvPr id="207"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209"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211" name="Line Line" descr="Line Line"/>
          <p:cNvPicPr>
            <a:picLocks noChangeAspect="0"/>
          </p:cNvPicPr>
          <p:nvPr/>
        </p:nvPicPr>
        <p:blipFill>
          <a:blip r:embed="rId9">
            <a:extLst/>
          </a:blip>
          <a:stretch>
            <a:fillRect/>
          </a:stretch>
        </p:blipFill>
        <p:spPr>
          <a:xfrm rot="10800000">
            <a:off x="13804008" y="7100273"/>
            <a:ext cx="2709666" cy="139701"/>
          </a:xfrm>
          <a:prstGeom prst="rect">
            <a:avLst/>
          </a:prstGeom>
        </p:spPr>
      </p:pic>
      <p:pic>
        <p:nvPicPr>
          <p:cNvPr id="213" name="Line Line" descr="Line Line"/>
          <p:cNvPicPr>
            <a:picLocks noChangeAspect="0"/>
          </p:cNvPicPr>
          <p:nvPr/>
        </p:nvPicPr>
        <p:blipFill>
          <a:blip r:embed="rId10">
            <a:extLst/>
          </a:blip>
          <a:stretch>
            <a:fillRect/>
          </a:stretch>
        </p:blipFill>
        <p:spPr>
          <a:xfrm rot="5400000">
            <a:off x="14465701" y="9015654"/>
            <a:ext cx="4014240" cy="139701"/>
          </a:xfrm>
          <a:prstGeom prst="rect">
            <a:avLst/>
          </a:prstGeom>
        </p:spPr>
      </p:pic>
      <p:pic>
        <p:nvPicPr>
          <p:cNvPr id="215"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217" name="Circle"/>
          <p:cNvSpPr/>
          <p:nvPr/>
        </p:nvSpPr>
        <p:spPr>
          <a:xfrm>
            <a:off x="16133492" y="1068517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18" name="Circle"/>
          <p:cNvSpPr/>
          <p:nvPr/>
        </p:nvSpPr>
        <p:spPr>
          <a:xfrm>
            <a:off x="16133492" y="6830795"/>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19" name="Circle"/>
          <p:cNvSpPr/>
          <p:nvPr/>
        </p:nvSpPr>
        <p:spPr>
          <a:xfrm>
            <a:off x="10736354" y="5555309"/>
            <a:ext cx="678657" cy="678657"/>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20" name="Circle"/>
          <p:cNvSpPr/>
          <p:nvPr/>
        </p:nvSpPr>
        <p:spPr>
          <a:xfrm>
            <a:off x="13530361" y="7477307"/>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21" name="Circle"/>
          <p:cNvSpPr/>
          <p:nvPr/>
        </p:nvSpPr>
        <p:spPr>
          <a:xfrm>
            <a:off x="13530361"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22" name="Circle"/>
          <p:cNvSpPr/>
          <p:nvPr/>
        </p:nvSpPr>
        <p:spPr>
          <a:xfrm>
            <a:off x="13530361" y="10685179"/>
            <a:ext cx="678657" cy="678657"/>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23" name="Circle"/>
          <p:cNvSpPr/>
          <p:nvPr/>
        </p:nvSpPr>
        <p:spPr>
          <a:xfrm>
            <a:off x="10736354" y="9399304"/>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226" name="Health…"/>
          <p:cNvGrpSpPr/>
          <p:nvPr/>
        </p:nvGrpSpPr>
        <p:grpSpPr>
          <a:xfrm>
            <a:off x="3292932" y="571706"/>
            <a:ext cx="3504246" cy="6518276"/>
            <a:chOff x="0" y="0"/>
            <a:chExt cx="3504245" cy="6518275"/>
          </a:xfrm>
        </p:grpSpPr>
        <p:sp>
          <p:nvSpPr>
            <p:cNvPr id="225" name="Health…"/>
            <p:cNvSpPr txBox="1"/>
            <p:nvPr/>
          </p:nvSpPr>
          <p:spPr>
            <a:xfrm>
              <a:off x="69850" y="69850"/>
              <a:ext cx="3364546" cy="6378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5000">
                  <a:solidFill>
                    <a:srgbClr val="FFFB00"/>
                  </a:solidFill>
                  <a:latin typeface="Helvetica"/>
                  <a:ea typeface="Helvetica"/>
                  <a:cs typeface="Helvetica"/>
                  <a:sym typeface="Helvetica"/>
                </a:defRPr>
              </a:pPr>
              <a:r>
                <a:t>Health</a:t>
              </a:r>
            </a:p>
            <a:p>
              <a:pPr defTabSz="821531">
                <a:defRPr b="1" sz="5000">
                  <a:solidFill>
                    <a:srgbClr val="005493"/>
                  </a:solidFill>
                  <a:latin typeface="Helvetica"/>
                  <a:ea typeface="Helvetica"/>
                  <a:cs typeface="Helvetica"/>
                  <a:sym typeface="Helvetica"/>
                </a:defRPr>
              </a:pPr>
              <a:r>
                <a:t>Love</a:t>
              </a:r>
            </a:p>
            <a:p>
              <a:pPr defTabSz="821531">
                <a:defRPr b="1" sz="5000">
                  <a:solidFill>
                    <a:srgbClr val="4F8F00"/>
                  </a:solidFill>
                  <a:latin typeface="Helvetica"/>
                  <a:ea typeface="Helvetica"/>
                  <a:cs typeface="Helvetica"/>
                  <a:sym typeface="Helvetica"/>
                </a:defRPr>
              </a:pPr>
              <a:r>
                <a:t>Money</a:t>
              </a:r>
            </a:p>
            <a:p>
              <a:pPr defTabSz="821531">
                <a:defRPr b="1" sz="5000">
                  <a:solidFill>
                    <a:schemeClr val="accent4">
                      <a:hueOff val="-858837"/>
                      <a:lumOff val="-9791"/>
                    </a:schemeClr>
                  </a:solidFill>
                  <a:latin typeface="Helvetica"/>
                  <a:ea typeface="Helvetica"/>
                  <a:cs typeface="Helvetica"/>
                  <a:sym typeface="Helvetica"/>
                </a:defRPr>
              </a:pPr>
              <a:r>
                <a:t>Education</a:t>
              </a:r>
            </a:p>
            <a:p>
              <a:pPr defTabSz="821531">
                <a:defRPr b="1" sz="5000">
                  <a:solidFill>
                    <a:srgbClr val="FF40FF"/>
                  </a:solidFill>
                  <a:latin typeface="Helvetica"/>
                  <a:ea typeface="Helvetica"/>
                  <a:cs typeface="Helvetica"/>
                  <a:sym typeface="Helvetica"/>
                </a:defRPr>
              </a:pPr>
              <a:r>
                <a:t>Fun</a:t>
              </a:r>
            </a:p>
            <a:p>
              <a:pPr defTabSz="821531">
                <a:defRPr b="1" sz="5000">
                  <a:solidFill>
                    <a:srgbClr val="FFFFFF"/>
                  </a:solidFill>
                  <a:latin typeface="Helvetica"/>
                  <a:ea typeface="Helvetica"/>
                  <a:cs typeface="Helvetica"/>
                  <a:sym typeface="Helvetica"/>
                </a:defRPr>
              </a:pPr>
              <a:r>
                <a:t>Food</a:t>
              </a:r>
            </a:p>
            <a:p>
              <a:pPr defTabSz="821531">
                <a:defRPr b="1" sz="5000">
                  <a:solidFill>
                    <a:srgbClr val="FF2600"/>
                  </a:solidFill>
                  <a:latin typeface="Helvetica"/>
                  <a:ea typeface="Helvetica"/>
                  <a:cs typeface="Helvetica"/>
                  <a:sym typeface="Helvetica"/>
                </a:defRPr>
              </a:pPr>
              <a:r>
                <a:t>Services</a:t>
              </a:r>
            </a:p>
            <a:p>
              <a:pPr defTabSz="821531">
                <a:defRPr sz="5000">
                  <a:solidFill>
                    <a:srgbClr val="FFFFFF"/>
                  </a:solidFill>
                  <a:latin typeface="Helvetica Light"/>
                  <a:ea typeface="Helvetica Light"/>
                  <a:cs typeface="Helvetica Light"/>
                  <a:sym typeface="Helvetica Light"/>
                </a:defRPr>
              </a:pPr>
              <a:r>
                <a:t>…</a:t>
              </a:r>
            </a:p>
          </p:txBody>
        </p:sp>
        <p:pic>
          <p:nvPicPr>
            <p:cNvPr id="224" name="Health… HealthLoveMoneyEducationFunFoodServices…" descr="Health… HealthLoveMoneyEducationFunFoodServices…"/>
            <p:cNvPicPr>
              <a:picLocks noChangeAspect="0"/>
            </p:cNvPicPr>
            <p:nvPr/>
          </p:nvPicPr>
          <p:blipFill>
            <a:blip r:embed="rId18">
              <a:extLst/>
            </a:blip>
            <a:stretch>
              <a:fillRect/>
            </a:stretch>
          </p:blipFill>
          <p:spPr>
            <a:xfrm>
              <a:off x="0" y="0"/>
              <a:ext cx="3504246" cy="6518275"/>
            </a:xfrm>
            <a:prstGeom prst="rect">
              <a:avLst/>
            </a:prstGeom>
            <a:effectLst/>
          </p:spPr>
        </p:pic>
      </p:grpSp>
      <p:pic>
        <p:nvPicPr>
          <p:cNvPr id="227" name="Image" descr="Image"/>
          <p:cNvPicPr>
            <a:picLocks noChangeAspect="1"/>
          </p:cNvPicPr>
          <p:nvPr/>
        </p:nvPicPr>
        <p:blipFill>
          <a:blip r:embed="rId19">
            <a:extLst/>
          </a:blip>
          <a:stretch>
            <a:fillRect/>
          </a:stretch>
        </p:blipFill>
        <p:spPr>
          <a:xfrm>
            <a:off x="5954814" y="7255916"/>
            <a:ext cx="2356627" cy="2293784"/>
          </a:xfrm>
          <a:prstGeom prst="rect">
            <a:avLst/>
          </a:prstGeom>
          <a:ln w="12700">
            <a:miter lim="400000"/>
          </a:ln>
        </p:spPr>
      </p:pic>
      <p:pic>
        <p:nvPicPr>
          <p:cNvPr id="228" name="Line Line" descr="Line Line"/>
          <p:cNvPicPr>
            <a:picLocks noChangeAspect="0"/>
          </p:cNvPicPr>
          <p:nvPr/>
        </p:nvPicPr>
        <p:blipFill>
          <a:blip r:embed="rId20">
            <a:extLst/>
          </a:blip>
          <a:stretch>
            <a:fillRect/>
          </a:stretch>
        </p:blipFill>
        <p:spPr>
          <a:xfrm rot="10800000">
            <a:off x="9936608" y="10954657"/>
            <a:ext cx="3729575" cy="139701"/>
          </a:xfrm>
          <a:prstGeom prst="rect">
            <a:avLst/>
          </a:prstGeom>
        </p:spPr>
      </p:pic>
      <p:pic>
        <p:nvPicPr>
          <p:cNvPr id="230" name="Line Line" descr="Line Line"/>
          <p:cNvPicPr>
            <a:picLocks noChangeAspect="0"/>
          </p:cNvPicPr>
          <p:nvPr/>
        </p:nvPicPr>
        <p:blipFill>
          <a:blip r:embed="rId21">
            <a:extLst/>
          </a:blip>
          <a:stretch>
            <a:fillRect/>
          </a:stretch>
        </p:blipFill>
        <p:spPr>
          <a:xfrm rot="16200000">
            <a:off x="9243618" y="10367290"/>
            <a:ext cx="1442616" cy="139701"/>
          </a:xfrm>
          <a:prstGeom prst="rect">
            <a:avLst/>
          </a:prstGeom>
        </p:spPr>
      </p:pic>
      <p:sp>
        <p:nvSpPr>
          <p:cNvPr id="232" name="…which is embedded in spacetime via life paths (time geography)"/>
          <p:cNvSpPr txBox="1"/>
          <p:nvPr/>
        </p:nvSpPr>
        <p:spPr>
          <a:xfrm>
            <a:off x="10822971" y="13038774"/>
            <a:ext cx="1129969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(time geography)</a:t>
            </a:r>
          </a:p>
        </p:txBody>
      </p:sp>
      <p:sp>
        <p:nvSpPr>
          <p:cNvPr id="233"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223"/>
                                        </p:tgtEl>
                                        <p:attrNameLst>
                                          <p:attrName>style.visibility</p:attrName>
                                        </p:attrNameLst>
                                      </p:cBhvr>
                                      <p:to>
                                        <p:strVal val="visible"/>
                                      </p:to>
                                    </p:set>
                                    <p:animEffect filter="wipe(left)" transition="in">
                                      <p:cBhvr>
                                        <p:cTn id="11" dur="300"/>
                                        <p:tgtEl>
                                          <p:spTgt spid="223"/>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0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4" fill="hold">
                                  <p:stCondLst>
                                    <p:cond delay="0"/>
                                  </p:stCondLst>
                                  <p:iterate type="el" backwards="0">
                                    <p:tmAbs val="0"/>
                                  </p:iterate>
                                  <p:childTnLst>
                                    <p:set>
                                      <p:cBhvr>
                                        <p:cTn id="19" fill="hold"/>
                                        <p:tgtEl>
                                          <p:spTgt spid="219"/>
                                        </p:tgtEl>
                                        <p:attrNameLst>
                                          <p:attrName>style.visibility</p:attrName>
                                        </p:attrNameLst>
                                      </p:cBhvr>
                                      <p:to>
                                        <p:strVal val="visible"/>
                                      </p:to>
                                    </p:set>
                                    <p:animEffect filter="wipe(left)" transition="in">
                                      <p:cBhvr>
                                        <p:cTn id="20" dur="200"/>
                                        <p:tgtEl>
                                          <p:spTgt spid="219"/>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20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6" fill="hold">
                                  <p:stCondLst>
                                    <p:cond delay="0"/>
                                  </p:stCondLst>
                                  <p:iterate type="el" backwards="0">
                                    <p:tmAbs val="0"/>
                                  </p:iterate>
                                  <p:childTnLst>
                                    <p:set>
                                      <p:cBhvr>
                                        <p:cTn id="28" fill="hold"/>
                                        <p:tgtEl>
                                          <p:spTgt spid="221"/>
                                        </p:tgtEl>
                                        <p:attrNameLst>
                                          <p:attrName>style.visibility</p:attrName>
                                        </p:attrNameLst>
                                      </p:cBhvr>
                                      <p:to>
                                        <p:strVal val="visible"/>
                                      </p:to>
                                    </p:set>
                                    <p:animEffect filter="wipe(left)" transition="in">
                                      <p:cBhvr>
                                        <p:cTn id="29" dur="300"/>
                                        <p:tgtEl>
                                          <p:spTgt spid="221"/>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209"/>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8" fill="hold">
                                  <p:stCondLst>
                                    <p:cond delay="0"/>
                                  </p:stCondLst>
                                  <p:iterate type="el" backwards="0">
                                    <p:tmAbs val="0"/>
                                  </p:iterate>
                                  <p:childTnLst>
                                    <p:set>
                                      <p:cBhvr>
                                        <p:cTn id="37" fill="hold"/>
                                        <p:tgtEl>
                                          <p:spTgt spid="220"/>
                                        </p:tgtEl>
                                        <p:attrNameLst>
                                          <p:attrName>style.visibility</p:attrName>
                                        </p:attrNameLst>
                                      </p:cBhvr>
                                      <p:to>
                                        <p:strVal val="visible"/>
                                      </p:to>
                                    </p:set>
                                    <p:animEffect filter="wipe(left)" transition="in">
                                      <p:cBhvr>
                                        <p:cTn id="38" dur="300"/>
                                        <p:tgtEl>
                                          <p:spTgt spid="220"/>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9" fill="hold">
                                  <p:stCondLst>
                                    <p:cond delay="0"/>
                                  </p:stCondLst>
                                  <p:iterate type="el" backwards="0">
                                    <p:tmAbs val="0"/>
                                  </p:iterate>
                                  <p:childTnLst>
                                    <p:set>
                                      <p:cBhvr>
                                        <p:cTn id="42" fill="hold"/>
                                        <p:tgtEl>
                                          <p:spTgt spid="2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218"/>
                                        </p:tgtEl>
                                        <p:attrNameLst>
                                          <p:attrName>style.visibility</p:attrName>
                                        </p:attrNameLst>
                                      </p:cBhvr>
                                      <p:to>
                                        <p:strVal val="visible"/>
                                      </p:to>
                                    </p:set>
                                    <p:animEffect filter="wipe(left)" transition="in">
                                      <p:cBhvr>
                                        <p:cTn id="47" dur="300"/>
                                        <p:tgtEl>
                                          <p:spTgt spid="218"/>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1" fill="hold">
                                  <p:stCondLst>
                                    <p:cond delay="0"/>
                                  </p:stCondLst>
                                  <p:iterate type="el" backwards="0">
                                    <p:tmAbs val="0"/>
                                  </p:iterate>
                                  <p:childTnLst>
                                    <p:set>
                                      <p:cBhvr>
                                        <p:cTn id="51" fill="hold"/>
                                        <p:tgtEl>
                                          <p:spTgt spid="21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217"/>
                                        </p:tgtEl>
                                        <p:attrNameLst>
                                          <p:attrName>style.visibility</p:attrName>
                                        </p:attrNameLst>
                                      </p:cBhvr>
                                      <p:to>
                                        <p:strVal val="visible"/>
                                      </p:to>
                                    </p:set>
                                    <p:animEffect filter="wipe(left)" transition="in">
                                      <p:cBhvr>
                                        <p:cTn id="56" dur="300"/>
                                        <p:tgtEl>
                                          <p:spTgt spid="217"/>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3" fill="hold">
                                  <p:stCondLst>
                                    <p:cond delay="0"/>
                                  </p:stCondLst>
                                  <p:iterate type="el" backwards="0">
                                    <p:tmAbs val="0"/>
                                  </p:iterate>
                                  <p:childTnLst>
                                    <p:set>
                                      <p:cBhvr>
                                        <p:cTn id="60" fill="hold"/>
                                        <p:tgtEl>
                                          <p:spTgt spid="2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2" grpId="14" fill="hold">
                                  <p:stCondLst>
                                    <p:cond delay="0"/>
                                  </p:stCondLst>
                                  <p:iterate type="el" backwards="0">
                                    <p:tmAbs val="0"/>
                                  </p:iterate>
                                  <p:childTnLst>
                                    <p:set>
                                      <p:cBhvr>
                                        <p:cTn id="64" fill="hold"/>
                                        <p:tgtEl>
                                          <p:spTgt spid="222"/>
                                        </p:tgtEl>
                                        <p:attrNameLst>
                                          <p:attrName>style.visibility</p:attrName>
                                        </p:attrNameLst>
                                      </p:cBhvr>
                                      <p:to>
                                        <p:strVal val="visible"/>
                                      </p:to>
                                    </p:set>
                                    <p:animEffect filter="wipe(left)" transition="in">
                                      <p:cBhvr>
                                        <p:cTn id="65" dur="300"/>
                                        <p:tgtEl>
                                          <p:spTgt spid="222"/>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5" fill="hold">
                                  <p:stCondLst>
                                    <p:cond delay="0"/>
                                  </p:stCondLst>
                                  <p:iterate type="el" backwards="0">
                                    <p:tmAbs val="0"/>
                                  </p:iterate>
                                  <p:childTnLst>
                                    <p:set>
                                      <p:cBhvr>
                                        <p:cTn id="69" fill="hold"/>
                                        <p:tgtEl>
                                          <p:spTgt spid="228"/>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16" fill="hold">
                                  <p:stCondLst>
                                    <p:cond delay="0"/>
                                  </p:stCondLst>
                                  <p:iterate type="el" backwards="0">
                                    <p:tmAbs val="0"/>
                                  </p:iterate>
                                  <p:childTnLst>
                                    <p:set>
                                      <p:cBhvr>
                                        <p:cTn id="73" fill="hold"/>
                                        <p:tgtEl>
                                          <p:spTgt spid="23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0" presetID="1" grpId="17" fill="hold">
                                  <p:stCondLst>
                                    <p:cond delay="0"/>
                                  </p:stCondLst>
                                  <p:iterate type="el" backwards="0">
                                    <p:tmAbs val="0"/>
                                  </p:iterate>
                                  <p:childTnLst>
                                    <p:set>
                                      <p:cBhvr>
                                        <p:cTn id="77"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3" grpId="2"/>
      <p:bldP build="whole" bldLvl="1" animBg="1" rev="0" advAuto="0" spid="207" grpId="5"/>
      <p:bldP build="whole" bldLvl="1" animBg="1" rev="0" advAuto="0" spid="211" grpId="9"/>
      <p:bldP build="whole" bldLvl="1" animBg="1" rev="0" advAuto="0" spid="209" grpId="7"/>
      <p:bldP build="whole" bldLvl="1" animBg="1" rev="0" advAuto="0" spid="215" grpId="13"/>
      <p:bldP build="whole" bldLvl="1" animBg="1" rev="0" advAuto="0" spid="217" grpId="12"/>
      <p:bldP build="whole" bldLvl="1" animBg="1" rev="0" advAuto="0" spid="219" grpId="4"/>
      <p:bldP build="whole" bldLvl="1" animBg="1" rev="0" advAuto="0" spid="203" grpId="1"/>
      <p:bldP build="whole" bldLvl="1" animBg="1" rev="0" advAuto="0" spid="230" grpId="16"/>
      <p:bldP build="whole" bldLvl="1" animBg="1" rev="0" advAuto="0" spid="228" grpId="15"/>
      <p:bldP build="whole" bldLvl="1" animBg="1" rev="0" advAuto="0" spid="220" grpId="8"/>
      <p:bldP build="whole" bldLvl="1" animBg="1" rev="0" advAuto="0" spid="213" grpId="11"/>
      <p:bldP build="whole" bldLvl="1" animBg="1" rev="0" advAuto="0" spid="222" grpId="14"/>
      <p:bldP build="whole" bldLvl="1" animBg="1" rev="0" advAuto="0" spid="205" grpId="3"/>
      <p:bldP build="whole" bldLvl="1" animBg="1" rev="0" advAuto="0" spid="226" grpId="17"/>
      <p:bldP build="whole" bldLvl="1" animBg="1" rev="0" advAuto="0" spid="218" grpId="10"/>
      <p:bldP build="whole" bldLvl="1" animBg="1" rev="0" advAuto="0" spid="221" grpId="6"/>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image67.png" descr="image67.png"/>
          <p:cNvPicPr>
            <a:picLocks noChangeAspect="1"/>
          </p:cNvPicPr>
          <p:nvPr/>
        </p:nvPicPr>
        <p:blipFill>
          <a:blip r:embed="rId3">
            <a:extLst/>
          </a:blip>
          <a:stretch>
            <a:fillRect/>
          </a:stretch>
        </p:blipFill>
        <p:spPr>
          <a:xfrm>
            <a:off x="5673328" y="-178594"/>
            <a:ext cx="14019610" cy="14019610"/>
          </a:xfrm>
          <a:prstGeom prst="rect">
            <a:avLst/>
          </a:prstGeom>
          <a:ln w="12700">
            <a:miter lim="400000"/>
          </a:ln>
        </p:spPr>
      </p:pic>
      <p:sp>
        <p:nvSpPr>
          <p:cNvPr id="391" name="Line"/>
          <p:cNvSpPr/>
          <p:nvPr/>
        </p:nvSpPr>
        <p:spPr>
          <a:xfrm flipV="1">
            <a:off x="11731627" y="-303610"/>
            <a:ext cx="3175" cy="11733610"/>
          </a:xfrm>
          <a:prstGeom prst="line">
            <a:avLst/>
          </a:prstGeom>
          <a:ln w="38100" cap="rnd">
            <a:solidFill>
              <a:srgbClr val="FF2600"/>
            </a:solidFill>
            <a:prstDash val="sysDash"/>
            <a:bevel/>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392" name="The concept of kindred cities"/>
          <p:cNvSpPr txBox="1"/>
          <p:nvPr/>
        </p:nvSpPr>
        <p:spPr>
          <a:xfrm>
            <a:off x="294565" y="549931"/>
            <a:ext cx="55730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concept of kindred cities</a:t>
            </a:r>
          </a:p>
        </p:txBody>
      </p:sp>
      <p:sp>
        <p:nvSpPr>
          <p:cNvPr id="393" name="cities with similar histories of exceptionality"/>
          <p:cNvSpPr txBox="1"/>
          <p:nvPr/>
        </p:nvSpPr>
        <p:spPr>
          <a:xfrm>
            <a:off x="428903" y="1598718"/>
            <a:ext cx="60746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cities with similar histories of exceptionality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91"/>
                                        </p:tgtEl>
                                        <p:attrNameLst>
                                          <p:attrName>style.visibility</p:attrName>
                                        </p:attrNameLst>
                                      </p:cBhvr>
                                      <p:to>
                                        <p:strVal val="visible"/>
                                      </p:to>
                                    </p:set>
                                    <p:anim calcmode="lin" valueType="num">
                                      <p:cBhvr>
                                        <p:cTn id="7" dur="3000" fill="hold"/>
                                        <p:tgtEl>
                                          <p:spTgt spid="391"/>
                                        </p:tgtEl>
                                        <p:attrNameLst>
                                          <p:attrName>ppt_x</p:attrName>
                                        </p:attrNameLst>
                                      </p:cBhvr>
                                      <p:tavLst>
                                        <p:tav tm="0">
                                          <p:val>
                                            <p:strVal val="#ppt_x"/>
                                          </p:val>
                                        </p:tav>
                                        <p:tav tm="100000">
                                          <p:val>
                                            <p:strVal val="#ppt_x"/>
                                          </p:val>
                                        </p:tav>
                                      </p:tavLst>
                                    </p:anim>
                                    <p:anim calcmode="lin" valueType="num">
                                      <p:cBhvr>
                                        <p:cTn id="8" dur="3000" fill="hold"/>
                                        <p:tgtEl>
                                          <p:spTgt spid="39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7" name="Screen Shot 2019-08-19 at 4.23.16 PM.jpg" descr="Screen Shot 2019-08-19 at 4.23.16 PM.jpg"/>
          <p:cNvPicPr>
            <a:picLocks noChangeAspect="1"/>
          </p:cNvPicPr>
          <p:nvPr/>
        </p:nvPicPr>
        <p:blipFill>
          <a:blip r:embed="rId3">
            <a:extLst/>
          </a:blip>
          <a:stretch>
            <a:fillRect/>
          </a:stretch>
        </p:blipFill>
        <p:spPr>
          <a:xfrm>
            <a:off x="7068591" y="4328192"/>
            <a:ext cx="9586042" cy="5059615"/>
          </a:xfrm>
          <a:prstGeom prst="rect">
            <a:avLst/>
          </a:prstGeom>
          <a:ln w="12700">
            <a:miter lim="400000"/>
          </a:ln>
        </p:spPr>
      </p:pic>
      <p:pic>
        <p:nvPicPr>
          <p:cNvPr id="398" name="Screen Shot 2019-08-19 at 4.21.51 PM.png" descr="Screen Shot 2019-08-19 at 4.21.51 PM.png"/>
          <p:cNvPicPr>
            <a:picLocks noChangeAspect="1"/>
          </p:cNvPicPr>
          <p:nvPr/>
        </p:nvPicPr>
        <p:blipFill>
          <a:blip r:embed="rId4">
            <a:extLst/>
          </a:blip>
          <a:stretch>
            <a:fillRect/>
          </a:stretch>
        </p:blipFill>
        <p:spPr>
          <a:xfrm>
            <a:off x="5493408" y="-30435"/>
            <a:ext cx="12021240" cy="4408937"/>
          </a:xfrm>
          <a:prstGeom prst="rect">
            <a:avLst/>
          </a:prstGeom>
          <a:ln w="12700">
            <a:miter lim="400000"/>
          </a:ln>
        </p:spPr>
      </p:pic>
      <p:sp>
        <p:nvSpPr>
          <p:cNvPr id="399" name="Rectangle"/>
          <p:cNvSpPr/>
          <p:nvPr/>
        </p:nvSpPr>
        <p:spPr>
          <a:xfrm>
            <a:off x="11656614" y="-35719"/>
            <a:ext cx="409995" cy="463571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0" name="Rectangle"/>
          <p:cNvSpPr/>
          <p:nvPr/>
        </p:nvSpPr>
        <p:spPr>
          <a:xfrm>
            <a:off x="10513218" y="875481"/>
            <a:ext cx="1079842" cy="56517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Rectangle"/>
          <p:cNvSpPr/>
          <p:nvPr/>
        </p:nvSpPr>
        <p:spPr>
          <a:xfrm>
            <a:off x="16383000" y="434950"/>
            <a:ext cx="1079842" cy="56517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2" name="Rectangle"/>
          <p:cNvSpPr/>
          <p:nvPr/>
        </p:nvSpPr>
        <p:spPr>
          <a:xfrm>
            <a:off x="7346156" y="8614543"/>
            <a:ext cx="1079842" cy="56517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3" name="A."/>
          <p:cNvSpPr txBox="1"/>
          <p:nvPr/>
        </p:nvSpPr>
        <p:spPr>
          <a:xfrm>
            <a:off x="4584280" y="234494"/>
            <a:ext cx="5469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404" name="B."/>
          <p:cNvSpPr txBox="1"/>
          <p:nvPr/>
        </p:nvSpPr>
        <p:spPr>
          <a:xfrm>
            <a:off x="11914670" y="234494"/>
            <a:ext cx="55466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405" name="C."/>
          <p:cNvSpPr txBox="1"/>
          <p:nvPr/>
        </p:nvSpPr>
        <p:spPr>
          <a:xfrm>
            <a:off x="6756624" y="4312384"/>
            <a:ext cx="56969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406" name="D."/>
          <p:cNvSpPr txBox="1"/>
          <p:nvPr/>
        </p:nvSpPr>
        <p:spPr>
          <a:xfrm>
            <a:off x="6756624" y="8583938"/>
            <a:ext cx="56969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t>
            </a:r>
          </a:p>
        </p:txBody>
      </p:sp>
      <p:pic>
        <p:nvPicPr>
          <p:cNvPr id="407" name="Image" descr="Image"/>
          <p:cNvPicPr>
            <a:picLocks noChangeAspect="1"/>
          </p:cNvPicPr>
          <p:nvPr/>
        </p:nvPicPr>
        <p:blipFill>
          <a:blip r:embed="rId5">
            <a:extLst/>
          </a:blip>
          <a:stretch>
            <a:fillRect/>
          </a:stretch>
        </p:blipFill>
        <p:spPr>
          <a:xfrm>
            <a:off x="7507257" y="9007203"/>
            <a:ext cx="7993542" cy="4143251"/>
          </a:xfrm>
          <a:prstGeom prst="rect">
            <a:avLst/>
          </a:prstGeom>
          <a:ln w="12700">
            <a:miter lim="400000"/>
          </a:ln>
        </p:spPr>
      </p:pic>
      <p:sp>
        <p:nvSpPr>
          <p:cNvPr id="408" name="Patents in Indian Cities"/>
          <p:cNvSpPr txBox="1"/>
          <p:nvPr/>
        </p:nvSpPr>
        <p:spPr>
          <a:xfrm>
            <a:off x="194299" y="1061115"/>
            <a:ext cx="420674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Patents in Indian Cities</a:t>
            </a:r>
          </a:p>
        </p:txBody>
      </p:sp>
      <p:sp>
        <p:nvSpPr>
          <p:cNvPr id="409" name="Line"/>
          <p:cNvSpPr/>
          <p:nvPr/>
        </p:nvSpPr>
        <p:spPr>
          <a:xfrm flipH="1">
            <a:off x="14323272" y="514245"/>
            <a:ext cx="1073862" cy="553972"/>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p>
        </p:txBody>
      </p:sp>
      <p:sp>
        <p:nvSpPr>
          <p:cNvPr id="410" name="scaling rank"/>
          <p:cNvSpPr txBox="1"/>
          <p:nvPr/>
        </p:nvSpPr>
        <p:spPr>
          <a:xfrm>
            <a:off x="15376572" y="255131"/>
            <a:ext cx="2380794"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scaling rank</a:t>
            </a:r>
          </a:p>
        </p:txBody>
      </p:sp>
      <p:sp>
        <p:nvSpPr>
          <p:cNvPr id="411" name="per capita rank"/>
          <p:cNvSpPr txBox="1"/>
          <p:nvPr/>
        </p:nvSpPr>
        <p:spPr>
          <a:xfrm>
            <a:off x="17876837" y="3848366"/>
            <a:ext cx="2937562"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11993"/>
                </a:solidFill>
                <a:latin typeface="Helvetica Neue Medium"/>
                <a:ea typeface="Helvetica Neue Medium"/>
                <a:cs typeface="Helvetica Neue Medium"/>
                <a:sym typeface="Helvetica Neue Medium"/>
              </a:defRPr>
            </a:lvl1pPr>
          </a:lstStyle>
          <a:p>
            <a:pPr/>
            <a:r>
              <a:t>per capita rank</a:t>
            </a:r>
          </a:p>
        </p:txBody>
      </p:sp>
      <p:sp>
        <p:nvSpPr>
          <p:cNvPr id="412" name="Line"/>
          <p:cNvSpPr/>
          <p:nvPr/>
        </p:nvSpPr>
        <p:spPr>
          <a:xfrm flipH="1" flipV="1">
            <a:off x="14050742" y="2901607"/>
            <a:ext cx="3819488" cy="1368457"/>
          </a:xfrm>
          <a:prstGeom prst="line">
            <a:avLst/>
          </a:prstGeom>
          <a:ln w="25400">
            <a:solidFill>
              <a:srgbClr val="011993"/>
            </a:solidFill>
            <a:miter lim="400000"/>
            <a:tailEnd type="triangle"/>
          </a:ln>
        </p:spPr>
        <p:txBody>
          <a:bodyPr lIns="50800" tIns="50800" rIns="50800" bIns="50800" anchor="ctr"/>
          <a:lstStyle/>
          <a:p>
            <a:pPr/>
          </a:p>
        </p:txBody>
      </p:sp>
      <p:sp>
        <p:nvSpPr>
          <p:cNvPr id="413" name="discovery of small innovative cities"/>
          <p:cNvSpPr txBox="1"/>
          <p:nvPr/>
        </p:nvSpPr>
        <p:spPr>
          <a:xfrm>
            <a:off x="18055189" y="1379822"/>
            <a:ext cx="48277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discovery of small innovative cities</a:t>
            </a:r>
          </a:p>
        </p:txBody>
      </p:sp>
      <p:sp>
        <p:nvSpPr>
          <p:cNvPr id="414" name="http://www.royalsocietypublishing.org/doi/10.1098/rsif.2018.0758"/>
          <p:cNvSpPr txBox="1"/>
          <p:nvPr/>
        </p:nvSpPr>
        <p:spPr>
          <a:xfrm>
            <a:off x="15904067" y="13062430"/>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Screen Shot 2018-10-23 at 12.02.06 AM.jpg" descr="Screen Shot 2018-10-23 at 12.02.06 AM.jpg"/>
          <p:cNvPicPr>
            <a:picLocks noChangeAspect="1"/>
          </p:cNvPicPr>
          <p:nvPr/>
        </p:nvPicPr>
        <p:blipFill>
          <a:blip r:embed="rId2">
            <a:extLst/>
          </a:blip>
          <a:stretch>
            <a:fillRect/>
          </a:stretch>
        </p:blipFill>
        <p:spPr>
          <a:xfrm>
            <a:off x="6348573" y="-160104"/>
            <a:ext cx="10530826" cy="7634848"/>
          </a:xfrm>
          <a:prstGeom prst="rect">
            <a:avLst/>
          </a:prstGeom>
          <a:ln w="12700">
            <a:miter lim="400000"/>
          </a:ln>
        </p:spPr>
      </p:pic>
      <p:sp>
        <p:nvSpPr>
          <p:cNvPr id="419" name="Crime in Indian Cities"/>
          <p:cNvSpPr txBox="1"/>
          <p:nvPr/>
        </p:nvSpPr>
        <p:spPr>
          <a:xfrm>
            <a:off x="464706" y="1157399"/>
            <a:ext cx="390309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Crime in Indian Cities</a:t>
            </a:r>
          </a:p>
        </p:txBody>
      </p:sp>
      <p:pic>
        <p:nvPicPr>
          <p:cNvPr id="420" name="Screen Shot 2018-10-23 at 12.03.30 AM.jpg" descr="Screen Shot 2018-10-23 at 12.03.30 AM.jpg"/>
          <p:cNvPicPr>
            <a:picLocks noChangeAspect="1"/>
          </p:cNvPicPr>
          <p:nvPr/>
        </p:nvPicPr>
        <p:blipFill>
          <a:blip r:embed="rId3">
            <a:extLst/>
          </a:blip>
          <a:stretch>
            <a:fillRect/>
          </a:stretch>
        </p:blipFill>
        <p:spPr>
          <a:xfrm>
            <a:off x="4282517" y="6515562"/>
            <a:ext cx="14662938" cy="7275136"/>
          </a:xfrm>
          <a:prstGeom prst="rect">
            <a:avLst/>
          </a:prstGeom>
          <a:ln w="12700">
            <a:miter lim="400000"/>
          </a:ln>
        </p:spPr>
      </p:pic>
      <p:sp>
        <p:nvSpPr>
          <p:cNvPr id="421" name="most criminal"/>
          <p:cNvSpPr txBox="1"/>
          <p:nvPr/>
        </p:nvSpPr>
        <p:spPr>
          <a:xfrm>
            <a:off x="3926608" y="433233"/>
            <a:ext cx="19437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 criminal</a:t>
            </a:r>
          </a:p>
        </p:txBody>
      </p:sp>
      <p:sp>
        <p:nvSpPr>
          <p:cNvPr id="422" name="least criminal"/>
          <p:cNvSpPr txBox="1"/>
          <p:nvPr/>
        </p:nvSpPr>
        <p:spPr>
          <a:xfrm>
            <a:off x="17192309" y="5783656"/>
            <a:ext cx="19037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least criminal</a:t>
            </a:r>
          </a:p>
        </p:txBody>
      </p:sp>
      <p:sp>
        <p:nvSpPr>
          <p:cNvPr id="423" name="least criminal"/>
          <p:cNvSpPr txBox="1"/>
          <p:nvPr/>
        </p:nvSpPr>
        <p:spPr>
          <a:xfrm>
            <a:off x="12162283" y="12241503"/>
            <a:ext cx="205983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41100"/>
                </a:solidFill>
              </a:defRPr>
            </a:lvl1pPr>
          </a:lstStyle>
          <a:p>
            <a:pPr/>
            <a:r>
              <a:t>least criminal</a:t>
            </a:r>
          </a:p>
        </p:txBody>
      </p:sp>
      <p:sp>
        <p:nvSpPr>
          <p:cNvPr id="424" name="most criminal"/>
          <p:cNvSpPr txBox="1"/>
          <p:nvPr/>
        </p:nvSpPr>
        <p:spPr>
          <a:xfrm>
            <a:off x="11598377" y="7506145"/>
            <a:ext cx="20936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19191"/>
                </a:solidFill>
              </a:defRPr>
            </a:lvl1pPr>
          </a:lstStyle>
          <a:p>
            <a:pPr/>
            <a:r>
              <a:t>most criminal</a:t>
            </a:r>
          </a:p>
        </p:txBody>
      </p:sp>
      <p:sp>
        <p:nvSpPr>
          <p:cNvPr id="425" name="http://www.royalsocietypublishing.org/doi/10.1098/rsif.2018.0758"/>
          <p:cNvSpPr txBox="1"/>
          <p:nvPr/>
        </p:nvSpPr>
        <p:spPr>
          <a:xfrm>
            <a:off x="15826821" y="445577"/>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7" name="Screen Shot 2020-10-27 at 1.39.08 AM.jpg" descr="Screen Shot 2020-10-27 at 1.39.08 AM.jpg"/>
          <p:cNvPicPr>
            <a:picLocks noChangeAspect="1"/>
          </p:cNvPicPr>
          <p:nvPr/>
        </p:nvPicPr>
        <p:blipFill>
          <a:blip r:embed="rId3">
            <a:extLst/>
          </a:blip>
          <a:stretch>
            <a:fillRect/>
          </a:stretch>
        </p:blipFill>
        <p:spPr>
          <a:xfrm>
            <a:off x="10535458" y="5288967"/>
            <a:ext cx="14084301" cy="8356601"/>
          </a:xfrm>
          <a:prstGeom prst="rect">
            <a:avLst/>
          </a:prstGeom>
          <a:ln w="12700">
            <a:miter lim="400000"/>
          </a:ln>
        </p:spPr>
      </p:pic>
      <p:sp>
        <p:nvSpPr>
          <p:cNvPr id="428" name="Rectangle"/>
          <p:cNvSpPr/>
          <p:nvPr/>
        </p:nvSpPr>
        <p:spPr>
          <a:xfrm>
            <a:off x="20728080" y="7763548"/>
            <a:ext cx="4591151" cy="647687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429" name="Screen Shot 2020-10-27 at 1.37.03 AM.jpg" descr="Screen Shot 2020-10-27 at 1.37.03 AM.jpg"/>
          <p:cNvPicPr>
            <a:picLocks noChangeAspect="1"/>
          </p:cNvPicPr>
          <p:nvPr/>
        </p:nvPicPr>
        <p:blipFill>
          <a:blip r:embed="rId4">
            <a:extLst/>
          </a:blip>
          <a:stretch>
            <a:fillRect/>
          </a:stretch>
        </p:blipFill>
        <p:spPr>
          <a:xfrm>
            <a:off x="548043" y="330958"/>
            <a:ext cx="9131301" cy="10363201"/>
          </a:xfrm>
          <a:prstGeom prst="rect">
            <a:avLst/>
          </a:prstGeom>
          <a:ln w="12700">
            <a:miter lim="400000"/>
          </a:ln>
        </p:spPr>
      </p:pic>
      <p:sp>
        <p:nvSpPr>
          <p:cNvPr id="430" name="Most innovative"/>
          <p:cNvSpPr txBox="1"/>
          <p:nvPr/>
        </p:nvSpPr>
        <p:spPr>
          <a:xfrm>
            <a:off x="8601790" y="188865"/>
            <a:ext cx="3088336"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innovative</a:t>
            </a:r>
          </a:p>
        </p:txBody>
      </p:sp>
      <p:sp>
        <p:nvSpPr>
          <p:cNvPr id="431" name="safest"/>
          <p:cNvSpPr txBox="1"/>
          <p:nvPr/>
        </p:nvSpPr>
        <p:spPr>
          <a:xfrm>
            <a:off x="21490223" y="6565444"/>
            <a:ext cx="125140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safest</a:t>
            </a:r>
          </a:p>
        </p:txBody>
      </p:sp>
      <p:sp>
        <p:nvSpPr>
          <p:cNvPr id="432" name="http://www.royalsocietypublishing.org/doi/10.1098/rsif.2018.0758"/>
          <p:cNvSpPr txBox="1"/>
          <p:nvPr/>
        </p:nvSpPr>
        <p:spPr>
          <a:xfrm>
            <a:off x="15826821" y="445577"/>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6" name="Congestion_Costs_Scaling_Figure1.001.jpeg" descr="Congestion_Costs_Scaling_Figure1.001.jpe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437" name="Road Congestion US MSAs"/>
          <p:cNvSpPr txBox="1"/>
          <p:nvPr/>
        </p:nvSpPr>
        <p:spPr>
          <a:xfrm>
            <a:off x="4869229" y="987599"/>
            <a:ext cx="527111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Road Congestion US MSAs</a:t>
            </a:r>
          </a:p>
        </p:txBody>
      </p:sp>
      <p:sp>
        <p:nvSpPr>
          <p:cNvPr id="438" name="exponent"/>
          <p:cNvSpPr txBox="1"/>
          <p:nvPr/>
        </p:nvSpPr>
        <p:spPr>
          <a:xfrm>
            <a:off x="18368436" y="2889214"/>
            <a:ext cx="1875639"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exponent</a:t>
            </a:r>
          </a:p>
        </p:txBody>
      </p:sp>
      <p:sp>
        <p:nvSpPr>
          <p:cNvPr id="439" name="Centered data"/>
          <p:cNvSpPr txBox="1"/>
          <p:nvPr/>
        </p:nvSpPr>
        <p:spPr>
          <a:xfrm>
            <a:off x="5196690" y="7974855"/>
            <a:ext cx="278678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Centered data</a:t>
            </a:r>
          </a:p>
        </p:txBody>
      </p:sp>
      <p:sp>
        <p:nvSpPr>
          <p:cNvPr id="440" name="City indicator trajectories"/>
          <p:cNvSpPr txBox="1"/>
          <p:nvPr/>
        </p:nvSpPr>
        <p:spPr>
          <a:xfrm>
            <a:off x="18910705" y="7668576"/>
            <a:ext cx="483504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City indicator trajectories</a:t>
            </a:r>
          </a:p>
        </p:txBody>
      </p:sp>
      <p:sp>
        <p:nvSpPr>
          <p:cNvPr id="441" name="https://royalsocietypublishing.org/doi/10.1098/rsif.2019.0846"/>
          <p:cNvSpPr txBox="1"/>
          <p:nvPr/>
        </p:nvSpPr>
        <p:spPr>
          <a:xfrm>
            <a:off x="14702441" y="162655"/>
            <a:ext cx="84164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https://royalsocietypublishing.org/doi/10.1098/rsif.2019.0846</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5" name="Congestion_Costs_Scaling_Figure2.001.jpeg" descr="Congestion_Costs_Scaling_Figure2.001.jpeg"/>
          <p:cNvPicPr>
            <a:picLocks noChangeAspect="1"/>
          </p:cNvPicPr>
          <p:nvPr/>
        </p:nvPicPr>
        <p:blipFill>
          <a:blip r:embed="rId3">
            <a:extLst/>
          </a:blip>
          <a:stretch>
            <a:fillRect/>
          </a:stretch>
        </p:blipFill>
        <p:spPr>
          <a:xfrm>
            <a:off x="4539257" y="62507"/>
            <a:ext cx="15305486" cy="13590986"/>
          </a:xfrm>
          <a:prstGeom prst="rect">
            <a:avLst/>
          </a:prstGeom>
          <a:ln w="12700">
            <a:miter lim="400000"/>
          </a:ln>
        </p:spPr>
      </p:pic>
      <p:sp>
        <p:nvSpPr>
          <p:cNvPr id="446" name="Typologies of changing congestion"/>
          <p:cNvSpPr txBox="1"/>
          <p:nvPr/>
        </p:nvSpPr>
        <p:spPr>
          <a:xfrm>
            <a:off x="17153878" y="5585174"/>
            <a:ext cx="665043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Typologies of changing congestion</a:t>
            </a:r>
          </a:p>
        </p:txBody>
      </p:sp>
      <p:sp>
        <p:nvSpPr>
          <p:cNvPr id="447" name="about 1% of GDP is lost in extra congestion"/>
          <p:cNvSpPr txBox="1"/>
          <p:nvPr/>
        </p:nvSpPr>
        <p:spPr>
          <a:xfrm>
            <a:off x="16959904" y="3313544"/>
            <a:ext cx="5252721" cy="41173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FFFFFF"/>
                </a:solidFill>
                <a:latin typeface="Helvetica Neue Medium"/>
                <a:ea typeface="Helvetica Neue Medium"/>
                <a:cs typeface="Helvetica Neue Medium"/>
                <a:sym typeface="Helvetica Neue Medium"/>
              </a:defRPr>
            </a:lvl1pPr>
          </a:lstStyle>
          <a:p>
            <a:pPr/>
            <a:r>
              <a:t>about 1% of GDP is lost in extra congestion</a:t>
            </a:r>
          </a:p>
        </p:txBody>
      </p:sp>
      <p:sp>
        <p:nvSpPr>
          <p:cNvPr id="448" name="linear"/>
          <p:cNvSpPr txBox="1"/>
          <p:nvPr/>
        </p:nvSpPr>
        <p:spPr>
          <a:xfrm>
            <a:off x="15190164" y="817873"/>
            <a:ext cx="8479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linear</a:t>
            </a:r>
          </a:p>
        </p:txBody>
      </p:sp>
      <p:sp>
        <p:nvSpPr>
          <p:cNvPr id="449" name="Line"/>
          <p:cNvSpPr/>
          <p:nvPr/>
        </p:nvSpPr>
        <p:spPr>
          <a:xfrm flipH="1">
            <a:off x="14318251" y="3511369"/>
            <a:ext cx="2589185" cy="540409"/>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Figure_SAMIs_Kindred_example.pdf" descr="Figure_SAMIs_Kindred_example.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454" name="Typologies are not general: they depend on measures of similarity"/>
          <p:cNvSpPr txBox="1"/>
          <p:nvPr/>
        </p:nvSpPr>
        <p:spPr>
          <a:xfrm>
            <a:off x="4822983" y="1112686"/>
            <a:ext cx="1473803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Typologies are not general: they depend on measures of similarity </a:t>
            </a:r>
          </a:p>
        </p:txBody>
      </p:sp>
      <p:sp>
        <p:nvSpPr>
          <p:cNvPr id="455" name="Equation"/>
          <p:cNvSpPr txBox="1"/>
          <p:nvPr/>
        </p:nvSpPr>
        <p:spPr>
          <a:xfrm>
            <a:off x="1093126" y="10087379"/>
            <a:ext cx="9822550" cy="123488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Upp>
                    <m:e>
                      <m:r>
                        <a:rPr xmlns:a="http://schemas.openxmlformats.org/drawingml/2006/main" sz="7600" i="1">
                          <a:solidFill>
                            <a:srgbClr val="5E5E5E"/>
                          </a:solidFill>
                          <a:latin typeface="Cambria Math" panose="02040503050406030204" pitchFamily="18" charset="0"/>
                        </a:rPr>
                        <m:t>ξ</m:t>
                      </m:r>
                    </m:e>
                    <m:lim>
                      <m:r>
                        <a:rPr xmlns:a="http://schemas.openxmlformats.org/drawingml/2006/main" sz="7600" i="1">
                          <a:solidFill>
                            <a:srgbClr val="5E5E5E"/>
                          </a:solidFill>
                          <a:latin typeface="Cambria Math" panose="02040503050406030204" pitchFamily="18" charset="0"/>
                        </a:rPr>
                        <m:t>⃗</m:t>
                      </m:r>
                    </m:lim>
                  </m:limUpp>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0</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1</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n</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oMath>
              </m:oMathPara>
            </a14:m>
            <a:endParaRPr sz="7600">
              <a:solidFill>
                <a:srgbClr val="5E5E5E"/>
              </a:solidFill>
            </a:endParaRPr>
          </a:p>
        </p:txBody>
      </p:sp>
      <p:sp>
        <p:nvSpPr>
          <p:cNvPr id="456" name="Equation"/>
          <p:cNvSpPr txBox="1"/>
          <p:nvPr/>
        </p:nvSpPr>
        <p:spPr>
          <a:xfrm>
            <a:off x="13640803" y="9619260"/>
            <a:ext cx="8259868" cy="25521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f>
                    <m:fPr>
                      <m:ctrlPr>
                        <a:rPr xmlns:a="http://schemas.openxmlformats.org/drawingml/2006/main" sz="6800" i="1">
                          <a:solidFill>
                            <a:srgbClr val="5E5E5E"/>
                          </a:solidFill>
                          <a:latin typeface="Cambria Math" panose="02040503050406030204" pitchFamily="18" charset="0"/>
                        </a:rPr>
                      </m:ctrlPr>
                      <m:type m:val="bar"/>
                    </m:fPr>
                    <m:num>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num>
                    <m:den>
                      <m:r>
                        <a:rPr xmlns:a="http://schemas.openxmlformats.org/drawingml/2006/main" sz="6800" i="1">
                          <a:solidFill>
                            <a:srgbClr val="5E5E5E"/>
                          </a:solidFill>
                          <a:latin typeface="Cambria Math" panose="02040503050406030204" pitchFamily="18" charset="0"/>
                        </a:rPr>
                        <m:t>|</m:t>
                      </m:r>
                      <m:r>
                        <a:rPr xmlns:a="http://schemas.openxmlformats.org/drawingml/2006/main" sz="6800" i="1">
                          <a:solidFill>
                            <a:srgbClr val="5E5E5E"/>
                          </a:solidFill>
                          <a:latin typeface="Cambria Math" panose="02040503050406030204" pitchFamily="18" charset="0"/>
                        </a:rPr>
                        <m:t>ξ</m:t>
                      </m:r>
                      <m:r>
                        <a:rPr xmlns:a="http://schemas.openxmlformats.org/drawingml/2006/main" sz="6800" i="1">
                          <a:solidFill>
                            <a:srgbClr val="5E5E5E"/>
                          </a:solidFill>
                          <a:latin typeface="Cambria Math" panose="02040503050406030204" pitchFamily="18" charset="0"/>
                        </a:rPr>
                        <m:t>|</m:t>
                      </m:r>
                    </m:den>
                  </m:f>
                  <m:r>
                    <a:rPr xmlns:a="http://schemas.openxmlformats.org/drawingml/2006/main" sz="6800" i="1">
                      <a:solidFill>
                        <a:srgbClr val="5E5E5E"/>
                      </a:solidFill>
                      <a:latin typeface="Cambria Math" panose="02040503050406030204" pitchFamily="18" charset="0"/>
                    </a:rPr>
                    <m:t>:</m:t>
                  </m:r>
                  <m:limLow>
                    <m:e>
                      <m:r>
                        <a:rPr xmlns:a="http://schemas.openxmlformats.org/drawingml/2006/main" sz="6800" i="1">
                          <a:solidFill>
                            <a:srgbClr val="5E5E5E"/>
                          </a:solidFill>
                          <a:latin typeface="Cambria Math" panose="02040503050406030204" pitchFamily="18" charset="0"/>
                        </a:rPr>
                        <m:t>∑</m:t>
                      </m:r>
                    </m:e>
                    <m:lim>
                      <m:r>
                        <a:rPr xmlns:a="http://schemas.openxmlformats.org/drawingml/2006/main" sz="6800" i="1">
                          <a:solidFill>
                            <a:srgbClr val="5E5E5E"/>
                          </a:solidFill>
                          <a:latin typeface="Cambria Math" panose="02040503050406030204" pitchFamily="18" charset="0"/>
                        </a:rPr>
                        <m:t>t</m:t>
                      </m:r>
                    </m:lim>
                  </m:limLow>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r>
                    <a:rPr xmlns:a="http://schemas.openxmlformats.org/drawingml/2006/main" sz="6800" i="1">
                      <a:solidFill>
                        <a:srgbClr val="5E5E5E"/>
                      </a:solidFill>
                      <a:latin typeface="Cambria Math" panose="02040503050406030204" pitchFamily="18" charset="0"/>
                    </a:rPr>
                    <m:t>1</m:t>
                  </m:r>
                </m:oMath>
              </m:oMathPara>
            </a14:m>
            <a:endParaRPr sz="6800">
              <a:solidFill>
                <a:srgbClr val="5E5E5E"/>
              </a:solidFill>
            </a:endParaR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journal.pone.0069580.g003.jpeg" descr="journal.pone.0069580.g003.jpeg"/>
          <p:cNvPicPr>
            <a:picLocks noChangeAspect="1"/>
          </p:cNvPicPr>
          <p:nvPr/>
        </p:nvPicPr>
        <p:blipFill>
          <a:blip r:embed="rId3">
            <a:extLst/>
          </a:blip>
          <a:srcRect l="9" t="0" r="9" b="0"/>
          <a:stretch>
            <a:fillRect/>
          </a:stretch>
        </p:blipFill>
        <p:spPr>
          <a:xfrm>
            <a:off x="3048000" y="18468"/>
            <a:ext cx="18288000" cy="13679064"/>
          </a:xfrm>
          <a:prstGeom prst="rect">
            <a:avLst/>
          </a:prstGeom>
          <a:ln w="12700">
            <a:miter lim="400000"/>
          </a:ln>
        </p:spPr>
      </p:pic>
      <p:sp>
        <p:nvSpPr>
          <p:cNvPr id="461" name="https://journals.plos.org/plosone/article?id=10.1371/journal.pone.0134862"/>
          <p:cNvSpPr txBox="1"/>
          <p:nvPr/>
        </p:nvSpPr>
        <p:spPr>
          <a:xfrm>
            <a:off x="15848383" y="11696090"/>
            <a:ext cx="8168667" cy="428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900">
                <a:solidFill>
                  <a:srgbClr val="000000"/>
                </a:solidFill>
              </a:defRPr>
            </a:lvl1pPr>
          </a:lstStyle>
          <a:p>
            <a:pPr/>
            <a:r>
              <a:t>https://journals.plos.org/plosone/article?id=10.1371/journal.pone.0134862</a:t>
            </a:r>
          </a:p>
        </p:txBody>
      </p:sp>
      <p:sp>
        <p:nvSpPr>
          <p:cNvPr id="462" name="Homicides in Brazilian Cities"/>
          <p:cNvSpPr txBox="1"/>
          <p:nvPr/>
        </p:nvSpPr>
        <p:spPr>
          <a:xfrm>
            <a:off x="2371495" y="1132025"/>
            <a:ext cx="545236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Homicides in Brazilian Cities</a:t>
            </a:r>
          </a:p>
        </p:txBody>
      </p:sp>
      <p:sp>
        <p:nvSpPr>
          <p:cNvPr id="463" name="Rectangle"/>
          <p:cNvSpPr/>
          <p:nvPr/>
        </p:nvSpPr>
        <p:spPr>
          <a:xfrm>
            <a:off x="13344904" y="13136632"/>
            <a:ext cx="930938" cy="47706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4" name="Rectangle"/>
          <p:cNvSpPr/>
          <p:nvPr/>
        </p:nvSpPr>
        <p:spPr>
          <a:xfrm rot="16200000">
            <a:off x="2904702" y="5007253"/>
            <a:ext cx="930937" cy="47706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5" name="Equation"/>
          <p:cNvSpPr txBox="1"/>
          <p:nvPr/>
        </p:nvSpPr>
        <p:spPr>
          <a:xfrm>
            <a:off x="13760673" y="12881481"/>
            <a:ext cx="2069742" cy="64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400" i="1">
                          <a:solidFill>
                            <a:srgbClr val="5E5E5E"/>
                          </a:solidFill>
                          <a:latin typeface="Cambria Math" panose="02040503050406030204" pitchFamily="18" charset="0"/>
                        </a:rPr>
                        <m:t>ξ</m:t>
                      </m:r>
                    </m:e>
                    <m:sub>
                      <m:r>
                        <m:rPr>
                          <m:sty m:val="p"/>
                        </m:rPr>
                        <a:rPr xmlns:a="http://schemas.openxmlformats.org/drawingml/2006/main" sz="5400" i="1">
                          <a:solidFill>
                            <a:srgbClr val="5E5E5E"/>
                          </a:solidFill>
                          <a:latin typeface="Cambria Math" panose="02040503050406030204" pitchFamily="18" charset="0"/>
                        </a:rPr>
                        <m:t>homicide</m:t>
                      </m:r>
                    </m:sub>
                  </m:sSub>
                </m:oMath>
              </m:oMathPara>
            </a14:m>
            <a:endParaRPr sz="5400">
              <a:solidFill>
                <a:srgbClr val="5E5E5E"/>
              </a:solidFill>
            </a:endParaRPr>
          </a:p>
        </p:txBody>
      </p:sp>
      <p:sp>
        <p:nvSpPr>
          <p:cNvPr id="466" name="Equation"/>
          <p:cNvSpPr txBox="1"/>
          <p:nvPr/>
        </p:nvSpPr>
        <p:spPr>
          <a:xfrm>
            <a:off x="552297" y="8122053"/>
            <a:ext cx="3297262" cy="7460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400" i="1">
                          <a:solidFill>
                            <a:srgbClr val="5E5E5E"/>
                          </a:solidFill>
                          <a:latin typeface="Cambria Math" panose="02040503050406030204" pitchFamily="18" charset="0"/>
                        </a:rPr>
                        <m:t>ξ</m:t>
                      </m:r>
                    </m:e>
                    <m:sub>
                      <m:r>
                        <m:rPr>
                          <m:sty m:val="p"/>
                        </m:rPr>
                        <a:rPr xmlns:a="http://schemas.openxmlformats.org/drawingml/2006/main" sz="5400" i="1">
                          <a:solidFill>
                            <a:srgbClr val="5E5E5E"/>
                          </a:solidFill>
                          <a:latin typeface="Cambria Math" panose="02040503050406030204" pitchFamily="18" charset="0"/>
                        </a:rPr>
                        <m:t>other</m:t>
                      </m:r>
                      <m:r>
                        <m:rPr>
                          <m:sty m:val="p"/>
                        </m:rPr>
                        <a:rPr xmlns:a="http://schemas.openxmlformats.org/drawingml/2006/main" sz="5400" i="1">
                          <a:solidFill>
                            <a:srgbClr val="5E5E5E"/>
                          </a:solidFill>
                          <a:latin typeface="Cambria Math" panose="02040503050406030204" pitchFamily="18" charset="0"/>
                        </a:rPr>
                        <m:t>quantities</m:t>
                      </m:r>
                    </m:sub>
                  </m:sSub>
                </m:oMath>
              </m:oMathPara>
            </a14:m>
            <a:endParaRPr sz="5400">
              <a:solidFill>
                <a:srgbClr val="5E5E5E"/>
              </a:solidFill>
            </a:endParaRPr>
          </a:p>
        </p:txBody>
      </p:sp>
      <p:sp>
        <p:nvSpPr>
          <p:cNvPr id="467" name="http://dx.plos.org/10.1371/journal.pone.0069580"/>
          <p:cNvSpPr txBox="1"/>
          <p:nvPr/>
        </p:nvSpPr>
        <p:spPr>
          <a:xfrm>
            <a:off x="17178919" y="12347240"/>
            <a:ext cx="674004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http://dx.plos.org/10.1371/journal.pone.0069580</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1" name="Figure_1_China.pdf" descr="Figure_1_China.pdf"/>
          <p:cNvPicPr>
            <a:picLocks noChangeAspect="1"/>
          </p:cNvPicPr>
          <p:nvPr/>
        </p:nvPicPr>
        <p:blipFill>
          <a:blip r:embed="rId3">
            <a:extLst/>
          </a:blip>
          <a:stretch>
            <a:fillRect/>
          </a:stretch>
        </p:blipFill>
        <p:spPr>
          <a:xfrm>
            <a:off x="3048000" y="481421"/>
            <a:ext cx="18288000" cy="13716001"/>
          </a:xfrm>
          <a:prstGeom prst="rect">
            <a:avLst/>
          </a:prstGeom>
          <a:ln w="12700">
            <a:miter lim="400000"/>
          </a:ln>
        </p:spPr>
      </p:pic>
      <p:sp>
        <p:nvSpPr>
          <p:cNvPr id="472" name="Chinese Prefectural Cities"/>
          <p:cNvSpPr txBox="1"/>
          <p:nvPr/>
        </p:nvSpPr>
        <p:spPr>
          <a:xfrm>
            <a:off x="10284315" y="306964"/>
            <a:ext cx="49707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Chinese Prefectural Cities</a:t>
            </a:r>
          </a:p>
        </p:txBody>
      </p:sp>
      <p:sp>
        <p:nvSpPr>
          <p:cNvPr id="473"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Screen Shot 2019-08-20 at 10.58.42 AM.jpg" descr="Screen Shot 2019-08-20 at 10.58.42 AM.jpg"/>
          <p:cNvPicPr>
            <a:picLocks noChangeAspect="1"/>
          </p:cNvPicPr>
          <p:nvPr/>
        </p:nvPicPr>
        <p:blipFill>
          <a:blip r:embed="rId3">
            <a:extLst/>
          </a:blip>
          <a:stretch>
            <a:fillRect/>
          </a:stretch>
        </p:blipFill>
        <p:spPr>
          <a:xfrm>
            <a:off x="3048000" y="355118"/>
            <a:ext cx="18288000" cy="13362952"/>
          </a:xfrm>
          <a:prstGeom prst="rect">
            <a:avLst/>
          </a:prstGeom>
          <a:ln w="12700">
            <a:miter lim="400000"/>
          </a:ln>
        </p:spPr>
      </p:pic>
      <p:sp>
        <p:nvSpPr>
          <p:cNvPr id="478" name="Rectangle"/>
          <p:cNvSpPr/>
          <p:nvPr/>
        </p:nvSpPr>
        <p:spPr>
          <a:xfrm>
            <a:off x="6985992" y="6920368"/>
            <a:ext cx="1785938" cy="6877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9" name="Rectangle"/>
          <p:cNvSpPr/>
          <p:nvPr/>
        </p:nvSpPr>
        <p:spPr>
          <a:xfrm>
            <a:off x="15844242" y="6920368"/>
            <a:ext cx="1785938" cy="6877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0" name="A."/>
          <p:cNvSpPr txBox="1"/>
          <p:nvPr/>
        </p:nvSpPr>
        <p:spPr>
          <a:xfrm>
            <a:off x="3087069" y="26134"/>
            <a:ext cx="546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481" name="B."/>
          <p:cNvSpPr txBox="1"/>
          <p:nvPr/>
        </p:nvSpPr>
        <p:spPr>
          <a:xfrm>
            <a:off x="11914670" y="26134"/>
            <a:ext cx="55466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482" name="C."/>
          <p:cNvSpPr txBox="1"/>
          <p:nvPr/>
        </p:nvSpPr>
        <p:spPr>
          <a:xfrm>
            <a:off x="7353011" y="7384197"/>
            <a:ext cx="56969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483" name="Approximately Normal Distributions"/>
          <p:cNvSpPr txBox="1"/>
          <p:nvPr/>
        </p:nvSpPr>
        <p:spPr>
          <a:xfrm>
            <a:off x="17489590" y="1775300"/>
            <a:ext cx="678413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Approximately Normal Distributions</a:t>
            </a:r>
          </a:p>
        </p:txBody>
      </p:sp>
      <p:sp>
        <p:nvSpPr>
          <p:cNvPr id="484" name="Varying dispersion"/>
          <p:cNvSpPr txBox="1"/>
          <p:nvPr/>
        </p:nvSpPr>
        <p:spPr>
          <a:xfrm>
            <a:off x="16434908" y="10110537"/>
            <a:ext cx="356301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Varying dispersion</a:t>
            </a:r>
          </a:p>
        </p:txBody>
      </p:sp>
      <p:sp>
        <p:nvSpPr>
          <p:cNvPr id="485" name="means lognormal statistics for GDP and Built Area"/>
          <p:cNvSpPr txBox="1"/>
          <p:nvPr/>
        </p:nvSpPr>
        <p:spPr>
          <a:xfrm>
            <a:off x="17414711" y="2513419"/>
            <a:ext cx="69338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means lognormal statistics for GDP and Built Area</a:t>
            </a:r>
          </a:p>
        </p:txBody>
      </p:sp>
      <p:sp>
        <p:nvSpPr>
          <p:cNvPr id="486"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How about the differences between cities?…"/>
          <p:cNvSpPr txBox="1"/>
          <p:nvPr>
            <p:ph type="title"/>
          </p:nvPr>
        </p:nvSpPr>
        <p:spPr>
          <a:xfrm>
            <a:off x="2662034" y="8212641"/>
            <a:ext cx="19059932" cy="5054204"/>
          </a:xfrm>
          <a:prstGeom prst="rect">
            <a:avLst/>
          </a:prstGeom>
        </p:spPr>
        <p:txBody>
          <a:bodyPr/>
          <a:lstStyle/>
          <a:p>
            <a:pPr/>
            <a:r>
              <a:t>How about the differences </a:t>
            </a:r>
            <a:r>
              <a:rPr b="1">
                <a:latin typeface="+mn-lt"/>
                <a:ea typeface="+mn-ea"/>
                <a:cs typeface="+mn-cs"/>
                <a:sym typeface="Helvetica Neue"/>
              </a:rPr>
              <a:t>between</a:t>
            </a:r>
            <a:r>
              <a:t> cities?</a:t>
            </a:r>
          </a:p>
          <a:p>
            <a:pPr/>
          </a:p>
          <a:p>
            <a:pPr>
              <a:defRPr sz="5200"/>
            </a:pPr>
            <a:r>
              <a:t>How to measure the effects of </a:t>
            </a:r>
            <a:r>
              <a:rPr b="1">
                <a:latin typeface="+mn-lt"/>
                <a:ea typeface="+mn-ea"/>
                <a:cs typeface="+mn-cs"/>
                <a:sym typeface="Helvetica Neue"/>
              </a:rPr>
              <a:t>history, agency</a:t>
            </a:r>
            <a:r>
              <a:t> and </a:t>
            </a:r>
            <a:r>
              <a:rPr b="1">
                <a:latin typeface="+mn-lt"/>
                <a:ea typeface="+mn-ea"/>
                <a:cs typeface="+mn-cs"/>
                <a:sym typeface="Helvetica Neue"/>
              </a:rPr>
              <a:t>accident</a:t>
            </a:r>
            <a:r>
              <a:t>?                                </a:t>
            </a:r>
          </a:p>
          <a:p>
            <a:pPr>
              <a:defRPr sz="5200"/>
            </a:pPr>
          </a:p>
          <a:p>
            <a:pPr>
              <a:defRPr sz="5200"/>
            </a:pPr>
            <a:r>
              <a:t>How to build place-specific urban </a:t>
            </a:r>
            <a:r>
              <a:rPr b="1">
                <a:latin typeface="+mn-lt"/>
                <a:ea typeface="+mn-ea"/>
                <a:cs typeface="+mn-cs"/>
                <a:sym typeface="Helvetica Neue"/>
              </a:rPr>
              <a:t>“performance” indices</a:t>
            </a:r>
            <a:r>
              <a:t>?</a:t>
            </a:r>
          </a:p>
        </p:txBody>
      </p:sp>
      <p:sp>
        <p:nvSpPr>
          <p:cNvPr id="238" name="We have identified many of the common factors of being a city :"/>
          <p:cNvSpPr txBox="1"/>
          <p:nvPr/>
        </p:nvSpPr>
        <p:spPr>
          <a:xfrm>
            <a:off x="482350" y="1925782"/>
            <a:ext cx="1207790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We have identified many of the common factors of being a city :</a:t>
            </a:r>
          </a:p>
        </p:txBody>
      </p:sp>
      <p:sp>
        <p:nvSpPr>
          <p:cNvPr id="239" name="This defines a stereotypical city of a given size:…"/>
          <p:cNvSpPr txBox="1"/>
          <p:nvPr/>
        </p:nvSpPr>
        <p:spPr>
          <a:xfrm>
            <a:off x="1126888" y="3745953"/>
            <a:ext cx="19371971" cy="10554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sz="3200"/>
            </a:lvl1pPr>
            <a:lvl2pPr>
              <a:defRPr sz="3200"/>
            </a:lvl2pPr>
          </a:lstStyle>
          <a:p>
            <a:pPr/>
            <a:r>
              <a:t>This defines a stereotypical city of a given size: </a:t>
            </a:r>
          </a:p>
          <a:p>
            <a:pPr lvl="1"/>
            <a:r>
              <a:t>                                                         gives a frame of reference for understanding diversity and difference</a:t>
            </a:r>
          </a:p>
        </p:txBody>
      </p:sp>
      <p:sp>
        <p:nvSpPr>
          <p:cNvPr id="240" name="Defines what a city is in general terms —&gt; Theory"/>
          <p:cNvSpPr txBox="1"/>
          <p:nvPr/>
        </p:nvSpPr>
        <p:spPr>
          <a:xfrm>
            <a:off x="1092283" y="2956402"/>
            <a:ext cx="9509266"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Defines what a city is in general terms —&gt; Theory </a:t>
            </a:r>
          </a:p>
        </p:txBody>
      </p:sp>
      <p:sp>
        <p:nvSpPr>
          <p:cNvPr id="241" name="—&gt; Policy and Practice"/>
          <p:cNvSpPr txBox="1"/>
          <p:nvPr/>
        </p:nvSpPr>
        <p:spPr>
          <a:xfrm>
            <a:off x="19319810" y="5005761"/>
            <a:ext cx="331134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—&gt; Policy and Practice</a:t>
            </a:r>
          </a:p>
        </p:txBody>
      </p:sp>
      <p:sp>
        <p:nvSpPr>
          <p:cNvPr id="242" name="Progress:"/>
          <p:cNvSpPr txBox="1"/>
          <p:nvPr/>
        </p:nvSpPr>
        <p:spPr>
          <a:xfrm>
            <a:off x="387379" y="5832358"/>
            <a:ext cx="189961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Progress:</a:t>
            </a:r>
          </a:p>
        </p:txBody>
      </p:sp>
      <p:sp>
        <p:nvSpPr>
          <p:cNvPr id="243" name="A wider and more comprehensive view of cities (beyond built environment, economics, geography, sociology)…"/>
          <p:cNvSpPr txBox="1"/>
          <p:nvPr/>
        </p:nvSpPr>
        <p:spPr>
          <a:xfrm>
            <a:off x="2650311" y="5832358"/>
            <a:ext cx="16817646" cy="13493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pPr>
            <a:r>
              <a:t>A wider and more comprehensive view of cities (beyond built environment, economics, geography, sociology)</a:t>
            </a:r>
          </a:p>
          <a:p>
            <a:pPr algn="l">
              <a:defRPr sz="2700"/>
            </a:pPr>
            <a:r>
              <a:t>Not just a 19th century industrial city </a:t>
            </a:r>
          </a:p>
          <a:p>
            <a:pPr algn="l">
              <a:defRPr sz="2700"/>
            </a:pPr>
            <a:r>
              <a:t>A generalizable picture across geography, levels of development, culture, political and economic systems </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0" name="Screen Shot 2019-08-20 at 10.58.13 AM.jpg" descr="Screen Shot 2019-08-20 at 10.58.13 AM.jpg"/>
          <p:cNvPicPr>
            <a:picLocks noChangeAspect="1"/>
          </p:cNvPicPr>
          <p:nvPr/>
        </p:nvPicPr>
        <p:blipFill>
          <a:blip r:embed="rId3">
            <a:extLst/>
          </a:blip>
          <a:stretch>
            <a:fillRect/>
          </a:stretch>
        </p:blipFill>
        <p:spPr>
          <a:xfrm>
            <a:off x="3110507" y="562570"/>
            <a:ext cx="18162986" cy="12590860"/>
          </a:xfrm>
          <a:prstGeom prst="rect">
            <a:avLst/>
          </a:prstGeom>
          <a:ln w="12700">
            <a:miter lim="400000"/>
          </a:ln>
        </p:spPr>
      </p:pic>
      <p:sp>
        <p:nvSpPr>
          <p:cNvPr id="491" name="A."/>
          <p:cNvSpPr txBox="1"/>
          <p:nvPr/>
        </p:nvSpPr>
        <p:spPr>
          <a:xfrm>
            <a:off x="3283523" y="490478"/>
            <a:ext cx="546939"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492" name="B."/>
          <p:cNvSpPr txBox="1"/>
          <p:nvPr/>
        </p:nvSpPr>
        <p:spPr>
          <a:xfrm>
            <a:off x="12620115" y="490478"/>
            <a:ext cx="554661"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493" name="C."/>
          <p:cNvSpPr txBox="1"/>
          <p:nvPr/>
        </p:nvSpPr>
        <p:spPr>
          <a:xfrm>
            <a:off x="3272143" y="6544806"/>
            <a:ext cx="569698"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494" name="Rectangle"/>
          <p:cNvSpPr/>
          <p:nvPr/>
        </p:nvSpPr>
        <p:spPr>
          <a:xfrm>
            <a:off x="7396757" y="7406214"/>
            <a:ext cx="1785939" cy="64836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95" name="Rectangle"/>
          <p:cNvSpPr/>
          <p:nvPr/>
        </p:nvSpPr>
        <p:spPr>
          <a:xfrm>
            <a:off x="15951398" y="7406214"/>
            <a:ext cx="1785938" cy="64836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96" name="D."/>
          <p:cNvSpPr txBox="1"/>
          <p:nvPr/>
        </p:nvSpPr>
        <p:spPr>
          <a:xfrm>
            <a:off x="12612597" y="6544806"/>
            <a:ext cx="569697"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t>
            </a:r>
          </a:p>
        </p:txBody>
      </p:sp>
      <p:sp>
        <p:nvSpPr>
          <p:cNvPr id="497" name="GDP"/>
          <p:cNvSpPr txBox="1"/>
          <p:nvPr/>
        </p:nvSpPr>
        <p:spPr>
          <a:xfrm>
            <a:off x="19672547" y="1083883"/>
            <a:ext cx="98724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GDP</a:t>
            </a:r>
          </a:p>
        </p:txBody>
      </p:sp>
      <p:sp>
        <p:nvSpPr>
          <p:cNvPr id="498" name="Built Area"/>
          <p:cNvSpPr txBox="1"/>
          <p:nvPr/>
        </p:nvSpPr>
        <p:spPr>
          <a:xfrm>
            <a:off x="9889009" y="1083883"/>
            <a:ext cx="193659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Built Area</a:t>
            </a:r>
          </a:p>
        </p:txBody>
      </p:sp>
      <p:sp>
        <p:nvSpPr>
          <p:cNvPr id="499" name="Line"/>
          <p:cNvSpPr/>
          <p:nvPr/>
        </p:nvSpPr>
        <p:spPr>
          <a:xfrm>
            <a:off x="13920203" y="2064053"/>
            <a:ext cx="987248"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500" name="Line"/>
          <p:cNvSpPr/>
          <p:nvPr/>
        </p:nvSpPr>
        <p:spPr>
          <a:xfrm>
            <a:off x="5154585" y="1414539"/>
            <a:ext cx="987248"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501" name="http://dx.plos.org/10.1371/journal.pone.0221017"/>
          <p:cNvSpPr txBox="1"/>
          <p:nvPr/>
        </p:nvSpPr>
        <p:spPr>
          <a:xfrm>
            <a:off x="186971" y="13141733"/>
            <a:ext cx="67400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5" name="B3-AU709_CEMPTY_P_20180614133531.jpg" descr="B3-AU709_CEMPTY_P_20180614133531.jpg"/>
          <p:cNvPicPr>
            <a:picLocks noChangeAspect="1"/>
          </p:cNvPicPr>
          <p:nvPr/>
        </p:nvPicPr>
        <p:blipFill>
          <a:blip r:embed="rId3">
            <a:extLst/>
          </a:blip>
          <a:stretch>
            <a:fillRect/>
          </a:stretch>
        </p:blipFill>
        <p:spPr>
          <a:xfrm>
            <a:off x="-60388" y="3342219"/>
            <a:ext cx="13503065" cy="8996034"/>
          </a:xfrm>
          <a:prstGeom prst="rect">
            <a:avLst/>
          </a:prstGeom>
          <a:ln w="12700">
            <a:miter lim="400000"/>
          </a:ln>
        </p:spPr>
      </p:pic>
      <p:sp>
        <p:nvSpPr>
          <p:cNvPr id="506" name="Ordos, Inner Mongolia"/>
          <p:cNvSpPr txBox="1"/>
          <p:nvPr/>
        </p:nvSpPr>
        <p:spPr>
          <a:xfrm>
            <a:off x="129613" y="12218451"/>
            <a:ext cx="314614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Ordos, Inner Mongolia</a:t>
            </a:r>
          </a:p>
        </p:txBody>
      </p:sp>
      <p:sp>
        <p:nvSpPr>
          <p:cNvPr id="507" name="“Ghost City”"/>
          <p:cNvSpPr txBox="1"/>
          <p:nvPr/>
        </p:nvSpPr>
        <p:spPr>
          <a:xfrm>
            <a:off x="4183802" y="12703219"/>
            <a:ext cx="2742451"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“Ghost City”</a:t>
            </a:r>
          </a:p>
        </p:txBody>
      </p:sp>
      <p:pic>
        <p:nvPicPr>
          <p:cNvPr id="508" name="e884d3aee93ea141d05aca7e4ab56b9f.jpg" descr="e884d3aee93ea141d05aca7e4ab56b9f.jpg"/>
          <p:cNvPicPr>
            <a:picLocks noChangeAspect="1"/>
          </p:cNvPicPr>
          <p:nvPr/>
        </p:nvPicPr>
        <p:blipFill>
          <a:blip r:embed="rId4">
            <a:extLst/>
          </a:blip>
          <a:stretch>
            <a:fillRect/>
          </a:stretch>
        </p:blipFill>
        <p:spPr>
          <a:xfrm>
            <a:off x="14715614" y="12699"/>
            <a:ext cx="8780664" cy="13716001"/>
          </a:xfrm>
          <a:prstGeom prst="rect">
            <a:avLst/>
          </a:prstGeom>
          <a:ln w="12700">
            <a:miter lim="400000"/>
          </a:ln>
        </p:spPr>
      </p:pic>
      <p:sp>
        <p:nvSpPr>
          <p:cNvPr id="509" name="“Dense City”"/>
          <p:cNvSpPr txBox="1"/>
          <p:nvPr/>
        </p:nvSpPr>
        <p:spPr>
          <a:xfrm>
            <a:off x="20231640" y="12125512"/>
            <a:ext cx="280353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“Dense City”</a:t>
            </a:r>
          </a:p>
        </p:txBody>
      </p:sp>
      <p:sp>
        <p:nvSpPr>
          <p:cNvPr id="510" name="most built area per person"/>
          <p:cNvSpPr txBox="1"/>
          <p:nvPr/>
        </p:nvSpPr>
        <p:spPr>
          <a:xfrm>
            <a:off x="92659" y="3012062"/>
            <a:ext cx="5053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built area per person</a:t>
            </a:r>
          </a:p>
        </p:txBody>
      </p:sp>
      <p:sp>
        <p:nvSpPr>
          <p:cNvPr id="511" name="least built area per person"/>
          <p:cNvSpPr txBox="1"/>
          <p:nvPr/>
        </p:nvSpPr>
        <p:spPr>
          <a:xfrm>
            <a:off x="11379331" y="12965003"/>
            <a:ext cx="5008576"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least built area per person</a:t>
            </a:r>
          </a:p>
        </p:txBody>
      </p:sp>
      <p:pic>
        <p:nvPicPr>
          <p:cNvPr id="512" name="3737244141083112097.jpg" descr="3737244141083112097.jpg"/>
          <p:cNvPicPr>
            <a:picLocks noChangeAspect="1"/>
          </p:cNvPicPr>
          <p:nvPr/>
        </p:nvPicPr>
        <p:blipFill>
          <a:blip r:embed="rId5">
            <a:extLst/>
          </a:blip>
          <a:stretch>
            <a:fillRect/>
          </a:stretch>
        </p:blipFill>
        <p:spPr>
          <a:xfrm>
            <a:off x="8316747" y="-36032"/>
            <a:ext cx="8406231" cy="4716830"/>
          </a:xfrm>
          <a:prstGeom prst="rect">
            <a:avLst/>
          </a:prstGeom>
          <a:ln w="12700">
            <a:miter lim="400000"/>
          </a:ln>
        </p:spPr>
      </p:pic>
      <p:sp>
        <p:nvSpPr>
          <p:cNvPr id="513" name="Bazhong, China"/>
          <p:cNvSpPr txBox="1"/>
          <p:nvPr/>
        </p:nvSpPr>
        <p:spPr>
          <a:xfrm>
            <a:off x="8318548" y="100821"/>
            <a:ext cx="22817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Bazhong, China</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7" name="Donguan-night.jpg" descr="Donguan-night.jpg"/>
          <p:cNvPicPr>
            <a:picLocks noChangeAspect="1"/>
          </p:cNvPicPr>
          <p:nvPr/>
        </p:nvPicPr>
        <p:blipFill>
          <a:blip r:embed="rId3">
            <a:extLst/>
          </a:blip>
          <a:stretch>
            <a:fillRect/>
          </a:stretch>
        </p:blipFill>
        <p:spPr>
          <a:xfrm>
            <a:off x="-5611" y="2881624"/>
            <a:ext cx="12879410" cy="7631051"/>
          </a:xfrm>
          <a:prstGeom prst="rect">
            <a:avLst/>
          </a:prstGeom>
          <a:ln w="12700">
            <a:miter lim="400000"/>
          </a:ln>
        </p:spPr>
      </p:pic>
      <p:pic>
        <p:nvPicPr>
          <p:cNvPr id="518" name="110816153931382.jpg" descr="110816153931382.jpg"/>
          <p:cNvPicPr>
            <a:picLocks noChangeAspect="1"/>
          </p:cNvPicPr>
          <p:nvPr/>
        </p:nvPicPr>
        <p:blipFill>
          <a:blip r:embed="rId4">
            <a:extLst/>
          </a:blip>
          <a:stretch>
            <a:fillRect/>
          </a:stretch>
        </p:blipFill>
        <p:spPr>
          <a:xfrm>
            <a:off x="12842044" y="2816535"/>
            <a:ext cx="11547041" cy="8082930"/>
          </a:xfrm>
          <a:prstGeom prst="rect">
            <a:avLst/>
          </a:prstGeom>
          <a:ln w="12700">
            <a:miter lim="400000"/>
          </a:ln>
        </p:spPr>
      </p:pic>
      <p:sp>
        <p:nvSpPr>
          <p:cNvPr id="519" name="Dongguan"/>
          <p:cNvSpPr txBox="1"/>
          <p:nvPr/>
        </p:nvSpPr>
        <p:spPr>
          <a:xfrm>
            <a:off x="4472544" y="11080466"/>
            <a:ext cx="152583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Dongguan</a:t>
            </a:r>
          </a:p>
        </p:txBody>
      </p:sp>
      <p:sp>
        <p:nvSpPr>
          <p:cNvPr id="520" name="Hezhou"/>
          <p:cNvSpPr txBox="1"/>
          <p:nvPr/>
        </p:nvSpPr>
        <p:spPr>
          <a:xfrm>
            <a:off x="18036444" y="11080466"/>
            <a:ext cx="115824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Hezhou</a:t>
            </a:r>
          </a:p>
        </p:txBody>
      </p:sp>
      <p:sp>
        <p:nvSpPr>
          <p:cNvPr id="521" name="highest GDP per person"/>
          <p:cNvSpPr txBox="1"/>
          <p:nvPr/>
        </p:nvSpPr>
        <p:spPr>
          <a:xfrm>
            <a:off x="1142342" y="2680010"/>
            <a:ext cx="462371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highest GDP per person</a:t>
            </a:r>
          </a:p>
        </p:txBody>
      </p:sp>
      <p:sp>
        <p:nvSpPr>
          <p:cNvPr id="522" name="lowest GDP per person"/>
          <p:cNvSpPr txBox="1"/>
          <p:nvPr/>
        </p:nvSpPr>
        <p:spPr>
          <a:xfrm>
            <a:off x="18892340" y="2518157"/>
            <a:ext cx="447334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lowest GDP per person</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6" name="Screen Shot 2021-10-21 at 12.10.26 PM.jpg" descr="Screen Shot 2021-10-21 at 12.10.26 PM.jpg"/>
          <p:cNvPicPr>
            <a:picLocks noChangeAspect="1"/>
          </p:cNvPicPr>
          <p:nvPr/>
        </p:nvPicPr>
        <p:blipFill>
          <a:blip r:embed="rId3">
            <a:extLst/>
          </a:blip>
          <a:stretch>
            <a:fillRect/>
          </a:stretch>
        </p:blipFill>
        <p:spPr>
          <a:xfrm>
            <a:off x="7421169" y="2092723"/>
            <a:ext cx="16611601" cy="9918701"/>
          </a:xfrm>
          <a:prstGeom prst="rect">
            <a:avLst/>
          </a:prstGeom>
          <a:ln w="12700">
            <a:miter lim="400000"/>
          </a:ln>
        </p:spPr>
      </p:pic>
      <p:sp>
        <p:nvSpPr>
          <p:cNvPr id="527" name="https://www.theguardian.com/cities/2018/mar/19/plan-big-city-disease-populations-fall-beijing-shanghai"/>
          <p:cNvSpPr txBox="1"/>
          <p:nvPr/>
        </p:nvSpPr>
        <p:spPr>
          <a:xfrm>
            <a:off x="9455797" y="12918016"/>
            <a:ext cx="1438503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https://www.theguardian.com/cities/2018/mar/19/plan-big-city-disease-populations-fall-beijing-shanghai</a:t>
            </a:r>
          </a:p>
        </p:txBody>
      </p:sp>
      <p:pic>
        <p:nvPicPr>
          <p:cNvPr id="528" name="Screen Shot 2021-10-21 at 12.09.44 PM.jpg" descr="Screen Shot 2021-10-21 at 12.09.44 PM.jpg"/>
          <p:cNvPicPr>
            <a:picLocks noChangeAspect="1"/>
          </p:cNvPicPr>
          <p:nvPr/>
        </p:nvPicPr>
        <p:blipFill>
          <a:blip r:embed="rId4">
            <a:extLst/>
          </a:blip>
          <a:srcRect l="11" t="0" r="11" b="0"/>
          <a:stretch>
            <a:fillRect/>
          </a:stretch>
        </p:blipFill>
        <p:spPr>
          <a:xfrm>
            <a:off x="215530" y="2358927"/>
            <a:ext cx="10119402" cy="7610811"/>
          </a:xfrm>
          <a:prstGeom prst="rect">
            <a:avLst/>
          </a:prstGeom>
          <a:ln w="12700">
            <a:miter lim="400000"/>
          </a:ln>
        </p:spPr>
      </p:pic>
      <p:sp>
        <p:nvSpPr>
          <p:cNvPr id="529" name="The Hukou System and Population Counts in Chinese Cities"/>
          <p:cNvSpPr txBox="1"/>
          <p:nvPr/>
        </p:nvSpPr>
        <p:spPr>
          <a:xfrm>
            <a:off x="6305045" y="411472"/>
            <a:ext cx="10666642"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The Hukou System and Population Counts in Chinese Cities</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3" name="Figure_1_China.pdf" descr="Figure_1_China.pdf"/>
          <p:cNvPicPr>
            <a:picLocks noChangeAspect="1"/>
          </p:cNvPicPr>
          <p:nvPr/>
        </p:nvPicPr>
        <p:blipFill>
          <a:blip r:embed="rId3">
            <a:extLst/>
          </a:blip>
          <a:stretch>
            <a:fillRect/>
          </a:stretch>
        </p:blipFill>
        <p:spPr>
          <a:xfrm>
            <a:off x="3048000" y="481421"/>
            <a:ext cx="18288000" cy="13716001"/>
          </a:xfrm>
          <a:prstGeom prst="rect">
            <a:avLst/>
          </a:prstGeom>
          <a:ln w="12700">
            <a:miter lim="400000"/>
          </a:ln>
        </p:spPr>
      </p:pic>
      <p:sp>
        <p:nvSpPr>
          <p:cNvPr id="534" name="Chinese Prefectural Cities"/>
          <p:cNvSpPr txBox="1"/>
          <p:nvPr/>
        </p:nvSpPr>
        <p:spPr>
          <a:xfrm>
            <a:off x="10284315" y="306964"/>
            <a:ext cx="49707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Chinese Prefectural Cities</a:t>
            </a:r>
          </a:p>
        </p:txBody>
      </p:sp>
      <p:sp>
        <p:nvSpPr>
          <p:cNvPr id="535" name="Oval"/>
          <p:cNvSpPr/>
          <p:nvPr/>
        </p:nvSpPr>
        <p:spPr>
          <a:xfrm rot="19801809">
            <a:off x="17928809" y="1879056"/>
            <a:ext cx="2934137" cy="851585"/>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36" name="Line"/>
          <p:cNvSpPr/>
          <p:nvPr/>
        </p:nvSpPr>
        <p:spPr>
          <a:xfrm>
            <a:off x="19243504" y="2073425"/>
            <a:ext cx="988878" cy="1"/>
          </a:xfrm>
          <a:prstGeom prst="line">
            <a:avLst/>
          </a:pr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537"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1" name="pone.0221017.t001.PNG_L.pdf" descr="pone.0221017.t001.PNG_L.pdf"/>
          <p:cNvPicPr>
            <a:picLocks noChangeAspect="1"/>
          </p:cNvPicPr>
          <p:nvPr/>
        </p:nvPicPr>
        <p:blipFill>
          <a:blip r:embed="rId2">
            <a:extLst/>
          </a:blip>
          <a:stretch>
            <a:fillRect/>
          </a:stretch>
        </p:blipFill>
        <p:spPr>
          <a:xfrm>
            <a:off x="1064499" y="1335593"/>
            <a:ext cx="21335150" cy="12202591"/>
          </a:xfrm>
          <a:prstGeom prst="rect">
            <a:avLst/>
          </a:prstGeom>
          <a:ln w="12700">
            <a:miter lim="400000"/>
          </a:ln>
        </p:spPr>
      </p:pic>
      <p:sp>
        <p:nvSpPr>
          <p:cNvPr id="542" name="Estimates of actual populations from theory"/>
          <p:cNvSpPr txBox="1"/>
          <p:nvPr/>
        </p:nvSpPr>
        <p:spPr>
          <a:xfrm>
            <a:off x="7738314" y="284373"/>
            <a:ext cx="9388794"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Estimates of actual populations from theory</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4" name="Figure_4_China.pdf" descr="Figure_4_China.pdf"/>
          <p:cNvPicPr>
            <a:picLocks noChangeAspect="1"/>
          </p:cNvPicPr>
          <p:nvPr/>
        </p:nvPicPr>
        <p:blipFill>
          <a:blip r:embed="rId3">
            <a:extLst/>
          </a:blip>
          <a:stretch>
            <a:fillRect/>
          </a:stretch>
        </p:blipFill>
        <p:spPr>
          <a:xfrm>
            <a:off x="3048000" y="-205102"/>
            <a:ext cx="18288000" cy="13716001"/>
          </a:xfrm>
          <a:prstGeom prst="rect">
            <a:avLst/>
          </a:prstGeom>
          <a:ln w="12700">
            <a:miter lim="400000"/>
          </a:ln>
        </p:spPr>
      </p:pic>
      <p:sp>
        <p:nvSpPr>
          <p:cNvPr id="545" name="We can also use scaling relations as theory that helps us correct biased statistics"/>
          <p:cNvSpPr txBox="1"/>
          <p:nvPr/>
        </p:nvSpPr>
        <p:spPr>
          <a:xfrm>
            <a:off x="4517345" y="2053037"/>
            <a:ext cx="15349310"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100"/>
            </a:lvl1pPr>
          </a:lstStyle>
          <a:p>
            <a:pPr/>
            <a:r>
              <a:t>We can also use scaling relations as theory that helps us correct biased statistics</a:t>
            </a:r>
          </a:p>
        </p:txBody>
      </p:sp>
      <p:sp>
        <p:nvSpPr>
          <p:cNvPr id="546" name="The actual population of large cities in China"/>
          <p:cNvSpPr txBox="1"/>
          <p:nvPr/>
        </p:nvSpPr>
        <p:spPr>
          <a:xfrm>
            <a:off x="9116110" y="2684511"/>
            <a:ext cx="61517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actual population of large cities in China</a:t>
            </a:r>
          </a:p>
        </p:txBody>
      </p:sp>
      <p:sp>
        <p:nvSpPr>
          <p:cNvPr id="547" name="https://journals.plos.org/plosone/article?id=10.1371/journal.pone.0221017"/>
          <p:cNvSpPr txBox="1"/>
          <p:nvPr/>
        </p:nvSpPr>
        <p:spPr>
          <a:xfrm>
            <a:off x="13236146" y="13080622"/>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https://journals.plos.org/plosone/article?id=10.1371/journal.pone.0221017</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o we can start to peel the onion, layer after layer of the structure of cities…"/>
          <p:cNvSpPr txBox="1"/>
          <p:nvPr/>
        </p:nvSpPr>
        <p:spPr>
          <a:xfrm>
            <a:off x="2883102" y="4862593"/>
            <a:ext cx="18617795" cy="3657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So we can start to peel the onion, layer after layer of the structure of cities </a:t>
            </a:r>
          </a:p>
          <a:p>
            <a:pPr>
              <a:defRPr sz="3400"/>
            </a:pPr>
          </a:p>
          <a:p>
            <a:pPr>
              <a:defRPr sz="3400"/>
            </a:pPr>
          </a:p>
          <a:p>
            <a:pPr>
              <a:defRPr sz="3400"/>
            </a:pPr>
            <a:r>
              <a:t>From how cities work in general as networks (scaling) to the local flavor of each place (residuals)</a:t>
            </a:r>
          </a:p>
          <a:p>
            <a:pPr>
              <a:defRPr sz="3400"/>
            </a:pPr>
          </a:p>
          <a:p>
            <a:pPr>
              <a:defRPr sz="3400"/>
            </a:pPr>
          </a:p>
          <a:p>
            <a:pPr>
              <a:defRPr b="1" sz="3400">
                <a:solidFill>
                  <a:schemeClr val="accent5">
                    <a:hueOff val="-82419"/>
                    <a:satOff val="-9513"/>
                    <a:lumOff val="-16343"/>
                  </a:schemeClr>
                </a:solidFill>
              </a:defRPr>
            </a:pPr>
            <a:r>
              <a:t>From a general theory, to (additional!) more local theories</a:t>
            </a:r>
          </a:p>
        </p:txBody>
      </p:sp>
      <p:sp>
        <p:nvSpPr>
          <p:cNvPr id="552" name="There will be some general aspects of diversity and inequality in cities,  and some particulars and so on…"/>
          <p:cNvSpPr txBox="1"/>
          <p:nvPr/>
        </p:nvSpPr>
        <p:spPr>
          <a:xfrm>
            <a:off x="3427132" y="10675976"/>
            <a:ext cx="1752973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There will be some general aspects of diversity and inequality in cities,  and some particulars and so on… </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What about urban planning and policy?"/>
          <p:cNvSpPr txBox="1"/>
          <p:nvPr/>
        </p:nvSpPr>
        <p:spPr>
          <a:xfrm>
            <a:off x="6462521" y="6447741"/>
            <a:ext cx="11458957" cy="8205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800"/>
            </a:lvl1pPr>
          </a:lstStyle>
          <a:p>
            <a:pPr/>
            <a:r>
              <a:t>What about urban planning and policy?</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8" name="Screenshot 2024-10-29 at 11.46.16 AM.jpg" descr="Screenshot 2024-10-29 at 11.46.16 AM.jpg"/>
          <p:cNvPicPr>
            <a:picLocks noChangeAspect="1"/>
          </p:cNvPicPr>
          <p:nvPr/>
        </p:nvPicPr>
        <p:blipFill>
          <a:blip r:embed="rId2">
            <a:extLst/>
          </a:blip>
          <a:stretch>
            <a:fillRect/>
          </a:stretch>
        </p:blipFill>
        <p:spPr>
          <a:xfrm>
            <a:off x="506826" y="728219"/>
            <a:ext cx="23370348" cy="12259562"/>
          </a:xfrm>
          <a:prstGeom prst="rect">
            <a:avLst/>
          </a:prstGeom>
          <a:ln w="12700">
            <a:miter lim="400000"/>
          </a:ln>
        </p:spPr>
      </p:pic>
      <p:sp>
        <p:nvSpPr>
          <p:cNvPr id="559" name="https://www.brookings.edu/articles/beyond-food-deserts-america-needs-a-new-approach-to-mapping-food-insecurity/"/>
          <p:cNvSpPr txBox="1"/>
          <p:nvPr/>
        </p:nvSpPr>
        <p:spPr>
          <a:xfrm>
            <a:off x="7561332" y="13146739"/>
            <a:ext cx="1637172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https://www.brookings.edu/articles/beyond-food-deserts-america-needs-a-new-approach-to-mapping-food-insecurity/</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7" name="Screenshot 2024-10-29 at 10.45.27 AM.jpg" descr="Screenshot 2024-10-29 at 10.45.27 AM.jpg"/>
          <p:cNvPicPr>
            <a:picLocks noChangeAspect="1"/>
          </p:cNvPicPr>
          <p:nvPr/>
        </p:nvPicPr>
        <p:blipFill>
          <a:blip r:embed="rId2">
            <a:extLst/>
          </a:blip>
          <a:stretch>
            <a:fillRect/>
          </a:stretch>
        </p:blipFill>
        <p:spPr>
          <a:xfrm>
            <a:off x="628321" y="-138001"/>
            <a:ext cx="23127358" cy="10764261"/>
          </a:xfrm>
          <a:prstGeom prst="rect">
            <a:avLst/>
          </a:prstGeom>
          <a:ln w="12700">
            <a:miter lim="400000"/>
          </a:ln>
        </p:spPr>
      </p:pic>
      <p:sp>
        <p:nvSpPr>
          <p:cNvPr id="248" name="https://www.economist.com/graphic-detail/2024/06/26/the-worlds-most-liveable-cities-in-2024"/>
          <p:cNvSpPr txBox="1"/>
          <p:nvPr/>
        </p:nvSpPr>
        <p:spPr>
          <a:xfrm>
            <a:off x="10911803" y="12953814"/>
            <a:ext cx="1309238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https://www.economist.com/graphic-detail/2024/06/26/the-worlds-most-liveable-cities-in-2024</a:t>
            </a:r>
          </a:p>
        </p:txBody>
      </p:sp>
      <p:sp>
        <p:nvSpPr>
          <p:cNvPr id="249" name="Does this make any sense?"/>
          <p:cNvSpPr txBox="1"/>
          <p:nvPr/>
        </p:nvSpPr>
        <p:spPr>
          <a:xfrm>
            <a:off x="17873851" y="1356886"/>
            <a:ext cx="6203266" cy="67180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800">
                <a:solidFill>
                  <a:srgbClr val="000000"/>
                </a:solidFill>
                <a:latin typeface="Helvetica Neue Medium"/>
                <a:ea typeface="Helvetica Neue Medium"/>
                <a:cs typeface="Helvetica Neue Medium"/>
                <a:sym typeface="Helvetica Neue Medium"/>
              </a:defRPr>
            </a:lvl1pPr>
          </a:lstStyle>
          <a:p>
            <a:pPr/>
            <a:r>
              <a:t>Does this make any sense?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1" name="Screenshot 2024-10-29 at 11.12.03 AM.jpg" descr="Screenshot 2024-10-29 at 11.12.03 AM.jpg"/>
          <p:cNvPicPr>
            <a:picLocks noChangeAspect="1"/>
          </p:cNvPicPr>
          <p:nvPr/>
        </p:nvPicPr>
        <p:blipFill>
          <a:blip r:embed="rId2">
            <a:extLst/>
          </a:blip>
          <a:stretch>
            <a:fillRect/>
          </a:stretch>
        </p:blipFill>
        <p:spPr>
          <a:xfrm>
            <a:off x="1857372" y="-288691"/>
            <a:ext cx="20669256" cy="13166407"/>
          </a:xfrm>
          <a:prstGeom prst="rect">
            <a:avLst/>
          </a:prstGeom>
          <a:ln w="12700">
            <a:miter lim="400000"/>
          </a:ln>
        </p:spPr>
      </p:pic>
      <p:sp>
        <p:nvSpPr>
          <p:cNvPr id="562" name="https://link.springer.com/content/pdf/10.1140/epjds/s13688-022-00362-6.pdf"/>
          <p:cNvSpPr txBox="1"/>
          <p:nvPr/>
        </p:nvSpPr>
        <p:spPr>
          <a:xfrm>
            <a:off x="13145439" y="13150322"/>
            <a:ext cx="106680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https://link.springer.com/content/pdf/10.1140/epjds/s13688-022-00362-6.pdf</a:t>
            </a:r>
          </a:p>
        </p:txBody>
      </p:sp>
      <p:pic>
        <p:nvPicPr>
          <p:cNvPr id="563" name="Oval Oval" descr="Oval Oval"/>
          <p:cNvPicPr>
            <a:picLocks noChangeAspect="0"/>
          </p:cNvPicPr>
          <p:nvPr/>
        </p:nvPicPr>
        <p:blipFill>
          <a:blip r:embed="rId3">
            <a:extLst/>
          </a:blip>
          <a:stretch>
            <a:fillRect/>
          </a:stretch>
        </p:blipFill>
        <p:spPr>
          <a:xfrm>
            <a:off x="2626215" y="5875589"/>
            <a:ext cx="3160481" cy="1346201"/>
          </a:xfrm>
          <a:prstGeom prst="rect">
            <a:avLst/>
          </a:prstGeom>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6" name="Screenshot 2024-10-29 at 11.15.47 AM.jpg" descr="Screenshot 2024-10-29 at 11.15.47 AM.jpg"/>
          <p:cNvPicPr>
            <a:picLocks noChangeAspect="1"/>
          </p:cNvPicPr>
          <p:nvPr/>
        </p:nvPicPr>
        <p:blipFill>
          <a:blip r:embed="rId2">
            <a:extLst/>
          </a:blip>
          <a:stretch>
            <a:fillRect/>
          </a:stretch>
        </p:blipFill>
        <p:spPr>
          <a:xfrm>
            <a:off x="1871253" y="656773"/>
            <a:ext cx="20641494" cy="9803517"/>
          </a:xfrm>
          <a:prstGeom prst="rect">
            <a:avLst/>
          </a:prstGeom>
          <a:ln w="12700">
            <a:miter lim="400000"/>
          </a:ln>
        </p:spPr>
      </p:pic>
      <p:sp>
        <p:nvSpPr>
          <p:cNvPr id="567" name="https://developers.google.com/maps/documentation/places/web-service"/>
          <p:cNvSpPr txBox="1"/>
          <p:nvPr/>
        </p:nvSpPr>
        <p:spPr>
          <a:xfrm>
            <a:off x="14041866" y="13043637"/>
            <a:ext cx="1006083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https://developers.google.com/maps/documentation/places/web-service</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9" name="Screenshot 2024-10-29 at 11.19.19 AM.jpg" descr="Screenshot 2024-10-29 at 11.19.19 AM.jpg"/>
          <p:cNvPicPr>
            <a:picLocks noChangeAspect="1"/>
          </p:cNvPicPr>
          <p:nvPr/>
        </p:nvPicPr>
        <p:blipFill>
          <a:blip r:embed="rId2">
            <a:extLst/>
          </a:blip>
          <a:stretch>
            <a:fillRect/>
          </a:stretch>
        </p:blipFill>
        <p:spPr>
          <a:xfrm>
            <a:off x="-136874" y="1090105"/>
            <a:ext cx="24657748" cy="11535790"/>
          </a:xfrm>
          <a:prstGeom prst="rect">
            <a:avLst/>
          </a:prstGeom>
          <a:ln w="12700">
            <a:miter lim="400000"/>
          </a:ln>
        </p:spPr>
      </p:pic>
      <p:sp>
        <p:nvSpPr>
          <p:cNvPr id="570" name="Line"/>
          <p:cNvSpPr/>
          <p:nvPr/>
        </p:nvSpPr>
        <p:spPr>
          <a:xfrm flipV="1">
            <a:off x="20850917" y="3188777"/>
            <a:ext cx="1" cy="901735"/>
          </a:xfrm>
          <a:prstGeom prst="line">
            <a:avLst/>
          </a:prstGeom>
          <a:ln w="381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2" name="Screenshot 2024-10-29 at 11.39.34 AM.jpg" descr="Screenshot 2024-10-29 at 11.39.34 AM.jpg"/>
          <p:cNvPicPr>
            <a:picLocks noChangeAspect="1"/>
          </p:cNvPicPr>
          <p:nvPr/>
        </p:nvPicPr>
        <p:blipFill>
          <a:blip r:embed="rId2">
            <a:extLst/>
          </a:blip>
          <a:stretch>
            <a:fillRect/>
          </a:stretch>
        </p:blipFill>
        <p:spPr>
          <a:xfrm>
            <a:off x="3050961" y="-1"/>
            <a:ext cx="18282078" cy="13716001"/>
          </a:xfrm>
          <a:prstGeom prst="rect">
            <a:avLst/>
          </a:prstGeom>
          <a:ln w="12700">
            <a:miter lim="400000"/>
          </a:ln>
        </p:spPr>
      </p:pic>
      <p:sp>
        <p:nvSpPr>
          <p:cNvPr id="573" name="Oval"/>
          <p:cNvSpPr/>
          <p:nvPr/>
        </p:nvSpPr>
        <p:spPr>
          <a:xfrm>
            <a:off x="3384160" y="11983342"/>
            <a:ext cx="1656639" cy="637183"/>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4" name="Oval"/>
          <p:cNvSpPr/>
          <p:nvPr/>
        </p:nvSpPr>
        <p:spPr>
          <a:xfrm>
            <a:off x="6075676" y="1648534"/>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5" name="Oval"/>
          <p:cNvSpPr/>
          <p:nvPr/>
        </p:nvSpPr>
        <p:spPr>
          <a:xfrm>
            <a:off x="6075676" y="2830576"/>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6" name="Oval"/>
          <p:cNvSpPr/>
          <p:nvPr/>
        </p:nvSpPr>
        <p:spPr>
          <a:xfrm>
            <a:off x="6075676" y="5512754"/>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7" name="Oval"/>
          <p:cNvSpPr/>
          <p:nvPr/>
        </p:nvSpPr>
        <p:spPr>
          <a:xfrm>
            <a:off x="14807858" y="1089888"/>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8" name="Oval"/>
          <p:cNvSpPr/>
          <p:nvPr/>
        </p:nvSpPr>
        <p:spPr>
          <a:xfrm>
            <a:off x="14807858" y="4662258"/>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79" name="Oval"/>
          <p:cNvSpPr/>
          <p:nvPr/>
        </p:nvSpPr>
        <p:spPr>
          <a:xfrm>
            <a:off x="14807858" y="5550854"/>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80" name="Oval"/>
          <p:cNvSpPr/>
          <p:nvPr/>
        </p:nvSpPr>
        <p:spPr>
          <a:xfrm>
            <a:off x="14807858" y="7639572"/>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581" name="Oval"/>
          <p:cNvSpPr/>
          <p:nvPr/>
        </p:nvSpPr>
        <p:spPr>
          <a:xfrm>
            <a:off x="14807858" y="10305266"/>
            <a:ext cx="950746" cy="351979"/>
          </a:xfrm>
          <a:prstGeom prst="ellipse">
            <a:avLst/>
          </a:prstGeom>
          <a:ln w="381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83" name="Screenshot 2024-10-29 at 11.21.42 AM.jpg" descr="Screenshot 2024-10-29 at 11.21.42 AM.jpg"/>
          <p:cNvPicPr>
            <a:picLocks noChangeAspect="1"/>
          </p:cNvPicPr>
          <p:nvPr/>
        </p:nvPicPr>
        <p:blipFill>
          <a:blip r:embed="rId2">
            <a:extLst/>
          </a:blip>
          <a:stretch>
            <a:fillRect/>
          </a:stretch>
        </p:blipFill>
        <p:spPr>
          <a:xfrm>
            <a:off x="3507846" y="274473"/>
            <a:ext cx="17007445" cy="13167054"/>
          </a:xfrm>
          <a:prstGeom prst="rect">
            <a:avLst/>
          </a:prstGeom>
          <a:ln w="12700">
            <a:miter lim="400000"/>
          </a:ln>
        </p:spPr>
      </p:pic>
      <p:sp>
        <p:nvSpPr>
          <p:cNvPr id="584" name="Houston: very uneven"/>
          <p:cNvSpPr txBox="1"/>
          <p:nvPr/>
        </p:nvSpPr>
        <p:spPr>
          <a:xfrm>
            <a:off x="6184044" y="4213924"/>
            <a:ext cx="326014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lumOff val="-29866"/>
                  </a:schemeClr>
                </a:solidFill>
              </a:defRPr>
            </a:lvl1pPr>
          </a:lstStyle>
          <a:p>
            <a:pPr/>
            <a:r>
              <a:t>Houston: very uneven</a:t>
            </a:r>
          </a:p>
        </p:txBody>
      </p:sp>
      <p:sp>
        <p:nvSpPr>
          <p:cNvPr id="585" name="San Francisco: very even"/>
          <p:cNvSpPr txBox="1"/>
          <p:nvPr/>
        </p:nvSpPr>
        <p:spPr>
          <a:xfrm>
            <a:off x="7332200" y="7049273"/>
            <a:ext cx="373959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4">
                    <a:hueOff val="-476017"/>
                    <a:lumOff val="-10042"/>
                  </a:schemeClr>
                </a:solidFill>
              </a:defRPr>
            </a:lvl1pPr>
          </a:lstStyle>
          <a:p>
            <a:pPr/>
            <a:r>
              <a:t>San Francisco: very even</a:t>
            </a:r>
          </a:p>
        </p:txBody>
      </p:sp>
      <p:sp>
        <p:nvSpPr>
          <p:cNvPr id="586" name="Equation"/>
          <p:cNvSpPr txBox="1"/>
          <p:nvPr/>
        </p:nvSpPr>
        <p:spPr>
          <a:xfrm>
            <a:off x="10207739" y="7622786"/>
            <a:ext cx="1962278" cy="39662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FDAD00"/>
                      </a:solidFill>
                      <a:latin typeface="Cambria Math" panose="02040503050406030204" pitchFamily="18" charset="0"/>
                    </a:rPr>
                    <m:t>λ</m:t>
                  </m:r>
                  <m:r>
                    <a:rPr xmlns:a="http://schemas.openxmlformats.org/drawingml/2006/main" sz="4500" i="1">
                      <a:solidFill>
                        <a:srgbClr val="FDAD00"/>
                      </a:solidFill>
                      <a:latin typeface="Cambria Math" panose="02040503050406030204" pitchFamily="18" charset="0"/>
                    </a:rPr>
                    <m:t>=</m:t>
                  </m:r>
                  <m:r>
                    <a:rPr xmlns:a="http://schemas.openxmlformats.org/drawingml/2006/main" sz="4500" i="1">
                      <a:solidFill>
                        <a:srgbClr val="FDAD00"/>
                      </a:solidFill>
                      <a:latin typeface="Cambria Math" panose="02040503050406030204" pitchFamily="18" charset="0"/>
                    </a:rPr>
                    <m:t>0.04</m:t>
                  </m:r>
                </m:oMath>
              </m:oMathPara>
            </a14:m>
            <a:endParaRPr sz="4500">
              <a:solidFill>
                <a:srgbClr val="FEAE00"/>
              </a:solidFill>
            </a:endParaRPr>
          </a:p>
        </p:txBody>
      </p:sp>
      <p:sp>
        <p:nvSpPr>
          <p:cNvPr id="587" name="km^2 / restaurant"/>
          <p:cNvSpPr txBox="1"/>
          <p:nvPr/>
        </p:nvSpPr>
        <p:spPr>
          <a:xfrm>
            <a:off x="12315081" y="7590567"/>
            <a:ext cx="269656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4">
                    <a:hueOff val="-476017"/>
                    <a:lumOff val="-10042"/>
                  </a:schemeClr>
                </a:solidFill>
              </a:defRPr>
            </a:lvl1pPr>
          </a:lstStyle>
          <a:p>
            <a:pPr/>
            <a:r>
              <a:t>km^2 / restaurant</a:t>
            </a:r>
          </a:p>
        </p:txBody>
      </p:sp>
      <p:sp>
        <p:nvSpPr>
          <p:cNvPr id="588" name="Equation"/>
          <p:cNvSpPr txBox="1"/>
          <p:nvPr/>
        </p:nvSpPr>
        <p:spPr>
          <a:xfrm>
            <a:off x="9948101" y="4246143"/>
            <a:ext cx="1959420" cy="40005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B41700"/>
                      </a:solidFill>
                      <a:latin typeface="Cambria Math" panose="02040503050406030204" pitchFamily="18" charset="0"/>
                    </a:rPr>
                    <m:t>λ</m:t>
                  </m:r>
                  <m:r>
                    <a:rPr xmlns:a="http://schemas.openxmlformats.org/drawingml/2006/main" sz="4500" i="1">
                      <a:solidFill>
                        <a:srgbClr val="B41700"/>
                      </a:solidFill>
                      <a:latin typeface="Cambria Math" panose="02040503050406030204" pitchFamily="18" charset="0"/>
                    </a:rPr>
                    <m:t>=</m:t>
                  </m:r>
                  <m:r>
                    <a:rPr xmlns:a="http://schemas.openxmlformats.org/drawingml/2006/main" sz="4500" i="1">
                      <a:solidFill>
                        <a:srgbClr val="B41700"/>
                      </a:solidFill>
                      <a:latin typeface="Cambria Math" panose="02040503050406030204" pitchFamily="18" charset="0"/>
                    </a:rPr>
                    <m:t>0.26</m:t>
                  </m:r>
                </m:oMath>
              </m:oMathPara>
            </a14:m>
            <a:endParaRPr sz="4500">
              <a:solidFill>
                <a:srgbClr val="B51700"/>
              </a:solidFill>
            </a:endParaRPr>
          </a:p>
        </p:txBody>
      </p:sp>
      <p:sp>
        <p:nvSpPr>
          <p:cNvPr id="589" name="km^2 / restaurant"/>
          <p:cNvSpPr txBox="1"/>
          <p:nvPr/>
        </p:nvSpPr>
        <p:spPr>
          <a:xfrm>
            <a:off x="12018095" y="4213924"/>
            <a:ext cx="2696566"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lumOff val="-29866"/>
                  </a:schemeClr>
                </a:solidFill>
              </a:defRPr>
            </a:lvl1pPr>
          </a:lstStyle>
          <a:p>
            <a:pPr/>
            <a:r>
              <a:t>km^2 / restaurant</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1" name="Screenshot 2024-10-29 at 11.28.41 AM.jpg" descr="Screenshot 2024-10-29 at 11.28.41 AM.jpg"/>
          <p:cNvPicPr>
            <a:picLocks noChangeAspect="1"/>
          </p:cNvPicPr>
          <p:nvPr/>
        </p:nvPicPr>
        <p:blipFill>
          <a:blip r:embed="rId2">
            <a:extLst/>
          </a:blip>
          <a:stretch>
            <a:fillRect/>
          </a:stretch>
        </p:blipFill>
        <p:spPr>
          <a:xfrm>
            <a:off x="520893" y="834273"/>
            <a:ext cx="21383246" cy="11465463"/>
          </a:xfrm>
          <a:prstGeom prst="rect">
            <a:avLst/>
          </a:prstGeom>
          <a:ln w="12700">
            <a:miter lim="400000"/>
          </a:ln>
        </p:spPr>
      </p:pic>
      <p:pic>
        <p:nvPicPr>
          <p:cNvPr id="592" name="Screenshot 2024-10-29 at 11.28.51 AM.png" descr="Screenshot 2024-10-29 at 11.28.51 AM.png"/>
          <p:cNvPicPr>
            <a:picLocks noChangeAspect="1"/>
          </p:cNvPicPr>
          <p:nvPr/>
        </p:nvPicPr>
        <p:blipFill>
          <a:blip r:embed="rId3">
            <a:extLst/>
          </a:blip>
          <a:stretch>
            <a:fillRect/>
          </a:stretch>
        </p:blipFill>
        <p:spPr>
          <a:xfrm>
            <a:off x="20610241" y="7400545"/>
            <a:ext cx="3171428" cy="1178762"/>
          </a:xfrm>
          <a:prstGeom prst="rect">
            <a:avLst/>
          </a:prstGeom>
          <a:ln w="25400">
            <a:solidFill>
              <a:schemeClr val="accent5">
                <a:hueOff val="-82419"/>
                <a:satOff val="-9513"/>
                <a:lumOff val="-16343"/>
              </a:schemeClr>
            </a:solidFill>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4" name="Screenshot 2024-10-29 at 11.32.15 AM.jpg" descr="Screenshot 2024-10-29 at 11.32.15 AM.jpg"/>
          <p:cNvPicPr>
            <a:picLocks noChangeAspect="1"/>
          </p:cNvPicPr>
          <p:nvPr/>
        </p:nvPicPr>
        <p:blipFill>
          <a:blip r:embed="rId2">
            <a:extLst/>
          </a:blip>
          <a:stretch>
            <a:fillRect/>
          </a:stretch>
        </p:blipFill>
        <p:spPr>
          <a:xfrm>
            <a:off x="3338968" y="98807"/>
            <a:ext cx="17706064" cy="13492986"/>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6" name="Screenshot 2024-10-29 at 11.35.17 AM.jpg" descr="Screenshot 2024-10-29 at 11.35.17 AM.jpg"/>
          <p:cNvPicPr>
            <a:picLocks noChangeAspect="1"/>
          </p:cNvPicPr>
          <p:nvPr/>
        </p:nvPicPr>
        <p:blipFill>
          <a:blip r:embed="rId2">
            <a:extLst/>
          </a:blip>
          <a:stretch>
            <a:fillRect/>
          </a:stretch>
        </p:blipFill>
        <p:spPr>
          <a:xfrm>
            <a:off x="1225788" y="649364"/>
            <a:ext cx="21932424" cy="12417272"/>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8" name="Comparative studies of cities and districts can be made quantitative and statistical…"/>
          <p:cNvSpPr txBox="1"/>
          <p:nvPr/>
        </p:nvSpPr>
        <p:spPr>
          <a:xfrm>
            <a:off x="2882754" y="5916117"/>
            <a:ext cx="18618493" cy="18837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pPr>
            <a:r>
              <a:t>Comparative studies of cities and districts can be made quantitative and statistical</a:t>
            </a:r>
          </a:p>
          <a:p>
            <a:pPr/>
          </a:p>
          <a:p>
            <a:pPr>
              <a:defRPr sz="3200"/>
            </a:pPr>
            <a:r>
              <a:t>both to reveal the flavor of special places and deficits in services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Screenshot 2024-10-29 at 11.01.14 AM.jpg" descr="Screenshot 2024-10-29 at 11.01.14 AM.jpg"/>
          <p:cNvPicPr>
            <a:picLocks noChangeAspect="1"/>
          </p:cNvPicPr>
          <p:nvPr/>
        </p:nvPicPr>
        <p:blipFill>
          <a:blip r:embed="rId2">
            <a:extLst/>
          </a:blip>
          <a:stretch>
            <a:fillRect/>
          </a:stretch>
        </p:blipFill>
        <p:spPr>
          <a:xfrm>
            <a:off x="5873750" y="2394154"/>
            <a:ext cx="12636500" cy="73914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3" name="Screenshot 2024-10-29 at 10.45.51 AM.jpg" descr="Screenshot 2024-10-29 at 10.45.51 AM.jpg"/>
          <p:cNvPicPr>
            <a:picLocks noChangeAspect="1"/>
          </p:cNvPicPr>
          <p:nvPr/>
        </p:nvPicPr>
        <p:blipFill>
          <a:blip r:embed="rId2">
            <a:extLst/>
          </a:blip>
          <a:stretch>
            <a:fillRect/>
          </a:stretch>
        </p:blipFill>
        <p:spPr>
          <a:xfrm>
            <a:off x="1088170" y="422447"/>
            <a:ext cx="22207660" cy="12871106"/>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Screenshot 2024-10-29 at 10.57.57 AM.jpg" descr="Screenshot 2024-10-29 at 10.57.57 AM.jpg"/>
          <p:cNvPicPr>
            <a:picLocks noChangeAspect="1"/>
          </p:cNvPicPr>
          <p:nvPr/>
        </p:nvPicPr>
        <p:blipFill>
          <a:blip r:embed="rId2">
            <a:extLst/>
          </a:blip>
          <a:stretch>
            <a:fillRect/>
          </a:stretch>
        </p:blipFill>
        <p:spPr>
          <a:xfrm>
            <a:off x="5935417" y="170612"/>
            <a:ext cx="11718511" cy="13374776"/>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shot 2024-10-29 at 10.46.09 AM.jpg" descr="Screenshot 2024-10-29 at 10.46.09 AM.jpg"/>
          <p:cNvPicPr>
            <a:picLocks noChangeAspect="1"/>
          </p:cNvPicPr>
          <p:nvPr/>
        </p:nvPicPr>
        <p:blipFill>
          <a:blip r:embed="rId2">
            <a:extLst/>
          </a:blip>
          <a:stretch>
            <a:fillRect/>
          </a:stretch>
        </p:blipFill>
        <p:spPr>
          <a:xfrm>
            <a:off x="7270702" y="-157932"/>
            <a:ext cx="9842595" cy="8546919"/>
          </a:xfrm>
          <a:prstGeom prst="rect">
            <a:avLst/>
          </a:prstGeom>
          <a:ln w="12700">
            <a:miter lim="400000"/>
          </a:ln>
        </p:spPr>
      </p:pic>
      <p:pic>
        <p:nvPicPr>
          <p:cNvPr id="258" name="Screenshot 2024-10-29 at 10.46.55 AM.jpg" descr="Screenshot 2024-10-29 at 10.46.55 AM.jpg"/>
          <p:cNvPicPr>
            <a:picLocks noChangeAspect="1"/>
          </p:cNvPicPr>
          <p:nvPr/>
        </p:nvPicPr>
        <p:blipFill>
          <a:blip r:embed="rId3">
            <a:extLst/>
          </a:blip>
          <a:stretch>
            <a:fillRect/>
          </a:stretch>
        </p:blipFill>
        <p:spPr>
          <a:xfrm>
            <a:off x="5140265" y="7787762"/>
            <a:ext cx="14103470" cy="5760844"/>
          </a:xfrm>
          <a:prstGeom prst="rect">
            <a:avLst/>
          </a:prstGeom>
          <a:ln w="12700">
            <a:miter lim="400000"/>
          </a:ln>
        </p:spPr>
      </p:pic>
      <p:pic>
        <p:nvPicPr>
          <p:cNvPr id="259" name="Line Line" descr="Line Line"/>
          <p:cNvPicPr>
            <a:picLocks noChangeAspect="0"/>
          </p:cNvPicPr>
          <p:nvPr/>
        </p:nvPicPr>
        <p:blipFill>
          <a:blip r:embed="rId4">
            <a:extLst/>
          </a:blip>
          <a:stretch>
            <a:fillRect/>
          </a:stretch>
        </p:blipFill>
        <p:spPr>
          <a:xfrm>
            <a:off x="9457580" y="11089301"/>
            <a:ext cx="9567983" cy="76201"/>
          </a:xfrm>
          <a:prstGeom prst="rect">
            <a:avLst/>
          </a:prstGeom>
        </p:spPr>
      </p:pic>
      <p:pic>
        <p:nvPicPr>
          <p:cNvPr id="261" name="Line Line" descr="Line Line"/>
          <p:cNvPicPr>
            <a:picLocks noChangeAspect="0"/>
          </p:cNvPicPr>
          <p:nvPr/>
        </p:nvPicPr>
        <p:blipFill>
          <a:blip r:embed="rId5">
            <a:extLst/>
          </a:blip>
          <a:stretch>
            <a:fillRect/>
          </a:stretch>
        </p:blipFill>
        <p:spPr>
          <a:xfrm>
            <a:off x="5511236" y="11629091"/>
            <a:ext cx="12932928" cy="76201"/>
          </a:xfrm>
          <a:prstGeom prst="rect">
            <a:avLst/>
          </a:prstGeom>
        </p:spPr>
      </p:pic>
      <p:pic>
        <p:nvPicPr>
          <p:cNvPr id="263" name="Line Line" descr="Line Line"/>
          <p:cNvPicPr>
            <a:picLocks noChangeAspect="0"/>
          </p:cNvPicPr>
          <p:nvPr/>
        </p:nvPicPr>
        <p:blipFill>
          <a:blip r:embed="rId6">
            <a:extLst/>
          </a:blip>
          <a:stretch>
            <a:fillRect/>
          </a:stretch>
        </p:blipFill>
        <p:spPr>
          <a:xfrm>
            <a:off x="5511236" y="12168882"/>
            <a:ext cx="7311656" cy="76201"/>
          </a:xfrm>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Per capita Indicators versus Scaling Indicators"/>
          <p:cNvSpPr txBox="1"/>
          <p:nvPr/>
        </p:nvSpPr>
        <p:spPr>
          <a:xfrm>
            <a:off x="4563484" y="1539773"/>
            <a:ext cx="15257032" cy="920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300"/>
            </a:pPr>
            <a:r>
              <a:rPr i="1"/>
              <a:t>Per capita</a:t>
            </a:r>
            <a:r>
              <a:t> Indicators versus Scaling Indicators </a:t>
            </a:r>
          </a:p>
        </p:txBody>
      </p:sp>
      <p:sp>
        <p:nvSpPr>
          <p:cNvPr id="267" name="Because Properties of Cities are Non-linear  on  populations size"/>
          <p:cNvSpPr txBox="1"/>
          <p:nvPr/>
        </p:nvSpPr>
        <p:spPr>
          <a:xfrm>
            <a:off x="2176198" y="3616401"/>
            <a:ext cx="1290656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Because Properties of Cities are Non-linear  on  populations size</a:t>
            </a:r>
          </a:p>
        </p:txBody>
      </p:sp>
      <p:sp>
        <p:nvSpPr>
          <p:cNvPr id="268" name="per capita rates give us a distorted view that…"/>
          <p:cNvSpPr txBox="1"/>
          <p:nvPr/>
        </p:nvSpPr>
        <p:spPr>
          <a:xfrm>
            <a:off x="2182261" y="5644802"/>
            <a:ext cx="11833975" cy="9821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rPr b="1">
                <a:solidFill>
                  <a:schemeClr val="accent5">
                    <a:hueOff val="-82419"/>
                    <a:satOff val="-9513"/>
                    <a:lumOff val="-16343"/>
                  </a:schemeClr>
                </a:solidFill>
              </a:rPr>
              <a:t>per capita rates give us a distorted view</a:t>
            </a:r>
            <a:r>
              <a:t> that </a:t>
            </a:r>
          </a:p>
          <a:p>
            <a:pPr algn="l">
              <a:defRPr sz="2900"/>
            </a:pPr>
            <a:r>
              <a:t>mixes together general urban effects and place specific characteristics </a:t>
            </a:r>
          </a:p>
        </p:txBody>
      </p:sp>
      <p:sp>
        <p:nvSpPr>
          <p:cNvPr id="269" name="We can use scaling relations to subtract general effects and identify unique properties of each place"/>
          <p:cNvSpPr txBox="1"/>
          <p:nvPr/>
        </p:nvSpPr>
        <p:spPr>
          <a:xfrm>
            <a:off x="1497778" y="12294839"/>
            <a:ext cx="20067652"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300"/>
            </a:lvl1pPr>
          </a:lstStyle>
          <a:p>
            <a:pPr/>
            <a:r>
              <a:t>We can use scaling relations to subtract general effects and identify unique properties of each place</a:t>
            </a:r>
          </a:p>
        </p:txBody>
      </p:sp>
      <p:sp>
        <p:nvSpPr>
          <p:cNvPr id="270" name="Equation"/>
          <p:cNvSpPr txBox="1"/>
          <p:nvPr/>
        </p:nvSpPr>
        <p:spPr>
          <a:xfrm>
            <a:off x="7668280" y="7061786"/>
            <a:ext cx="6731698" cy="1213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5E5E5E"/>
                      </a:solidFill>
                      <a:latin typeface="Cambria Math" panose="02040503050406030204" pitchFamily="18" charset="0"/>
                    </a:rPr>
                    <m:t>Y</m:t>
                  </m:r>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Y</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1</m:t>
                      </m:r>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y</m:t>
                  </m:r>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Y</m:t>
                      </m:r>
                    </m:num>
                    <m:den>
                      <m:r>
                        <a:rPr xmlns:a="http://schemas.openxmlformats.org/drawingml/2006/main" sz="4500" i="1">
                          <a:solidFill>
                            <a:srgbClr val="5E5E5E"/>
                          </a:solidFill>
                          <a:latin typeface="Cambria Math" panose="02040503050406030204" pitchFamily="18" charset="0"/>
                        </a:rPr>
                        <m:t>N</m:t>
                      </m:r>
                    </m:den>
                  </m:f>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Y</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δ</m:t>
                      </m:r>
                    </m:sup>
                  </m:sSup>
                </m:oMath>
              </m:oMathPara>
            </a14:m>
            <a:endParaRPr sz="4500">
              <a:solidFill>
                <a:srgbClr val="5E5E5E"/>
              </a:solidFill>
            </a:endParaRPr>
          </a:p>
        </p:txBody>
      </p:sp>
      <p:sp>
        <p:nvSpPr>
          <p:cNvPr id="271" name="GDP, Wages, Crime, Patents, COVID cases, density …"/>
          <p:cNvSpPr txBox="1"/>
          <p:nvPr/>
        </p:nvSpPr>
        <p:spPr>
          <a:xfrm>
            <a:off x="1870473" y="8555865"/>
            <a:ext cx="759653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GDP, Wages, Crime, Patents, COVID cases, density … </a:t>
            </a:r>
          </a:p>
        </p:txBody>
      </p:sp>
      <p:sp>
        <p:nvSpPr>
          <p:cNvPr id="272" name="tend to increase as per capita rates with city size"/>
          <p:cNvSpPr txBox="1"/>
          <p:nvPr/>
        </p:nvSpPr>
        <p:spPr>
          <a:xfrm>
            <a:off x="12748855" y="8555865"/>
            <a:ext cx="674674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tend to increase as per capita rates with city size</a:t>
            </a:r>
          </a:p>
        </p:txBody>
      </p:sp>
      <p:sp>
        <p:nvSpPr>
          <p:cNvPr id="273" name="Built ares, area of roads, pipes, infrastructure"/>
          <p:cNvSpPr txBox="1"/>
          <p:nvPr/>
        </p:nvSpPr>
        <p:spPr>
          <a:xfrm>
            <a:off x="2554596" y="11035870"/>
            <a:ext cx="622828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Built ares, area of roads, pipes, infrastructure</a:t>
            </a:r>
          </a:p>
        </p:txBody>
      </p:sp>
      <p:sp>
        <p:nvSpPr>
          <p:cNvPr id="274" name="tend to decrease as per capita rates with city size"/>
          <p:cNvSpPr txBox="1"/>
          <p:nvPr/>
        </p:nvSpPr>
        <p:spPr>
          <a:xfrm>
            <a:off x="12990709" y="11111182"/>
            <a:ext cx="68540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tend to decrease as per capita rates with city size</a:t>
            </a:r>
          </a:p>
        </p:txBody>
      </p:sp>
      <p:sp>
        <p:nvSpPr>
          <p:cNvPr id="275" name="Equation"/>
          <p:cNvSpPr txBox="1"/>
          <p:nvPr/>
        </p:nvSpPr>
        <p:spPr>
          <a:xfrm>
            <a:off x="7668280" y="9441814"/>
            <a:ext cx="7726647" cy="12447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1</m:t>
                      </m:r>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num>
                    <m:den>
                      <m:r>
                        <a:rPr xmlns:a="http://schemas.openxmlformats.org/drawingml/2006/main" sz="4500" i="1">
                          <a:solidFill>
                            <a:srgbClr val="5E5E5E"/>
                          </a:solidFill>
                          <a:latin typeface="Cambria Math" panose="02040503050406030204" pitchFamily="18" charset="0"/>
                        </a:rPr>
                        <m:t>N</m:t>
                      </m:r>
                    </m:den>
                  </m:f>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oMath>
              </m:oMathPara>
            </a14:m>
            <a:endParaRPr sz="4500">
              <a:solidFill>
                <a:srgbClr val="5E5E5E"/>
              </a:solidFill>
            </a:endParaRPr>
          </a:p>
        </p:txBody>
      </p:sp>
      <p:sp>
        <p:nvSpPr>
          <p:cNvPr id="276" name="Benchmarking cities"/>
          <p:cNvSpPr txBox="1"/>
          <p:nvPr/>
        </p:nvSpPr>
        <p:spPr>
          <a:xfrm>
            <a:off x="10222534" y="637314"/>
            <a:ext cx="393893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Benchmarking cities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